
<file path=[Content_Types].xml><?xml version="1.0" encoding="utf-8"?>
<Types xmlns="http://schemas.openxmlformats.org/package/2006/content-types">
  <Default Extension="vml" ContentType="application/vnd.openxmlformats-officedocument.vmlDrawing"/>
  <Default Extension="pptx" ContentType="application/vnd.openxmlformats-officedocument.presentationml.presentation"/>
  <Default Extension="jpeg" ContentType="image/jpeg"/>
  <Default Extension="png" ContentType="image/png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3"/>
    <p:sldId id="262" r:id="rId4"/>
    <p:sldId id="263" r:id="rId5"/>
    <p:sldId id="258" r:id="rId6"/>
    <p:sldId id="275" r:id="rId7"/>
    <p:sldId id="276" r:id="rId8"/>
    <p:sldId id="265" r:id="rId9"/>
    <p:sldId id="259" r:id="rId10"/>
    <p:sldId id="268" r:id="rId11"/>
    <p:sldId id="286" r:id="rId12"/>
    <p:sldId id="269" r:id="rId13"/>
    <p:sldId id="287" r:id="rId14"/>
    <p:sldId id="297" r:id="rId15"/>
    <p:sldId id="298" r:id="rId16"/>
    <p:sldId id="292" r:id="rId17"/>
    <p:sldId id="441" r:id="rId18"/>
    <p:sldId id="393" r:id="rId19"/>
    <p:sldId id="436" r:id="rId20"/>
    <p:sldId id="438" r:id="rId21"/>
    <p:sldId id="392" r:id="rId22"/>
    <p:sldId id="440" r:id="rId24"/>
  </p:sldIdLst>
  <p:sldSz cx="12192000" cy="6858000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6A1B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257"/>
        <p:guide pos="3881"/>
      </p:guideLst>
    </p:cSldViewPr>
  </p:slide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205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3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2662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strike="noStrike" noProof="1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7" Type="http://schemas.openxmlformats.org/officeDocument/2006/relationships/slideLayout" Target="../slideLayouts/slideLayout2.xml"/><Relationship Id="rId26" Type="http://schemas.openxmlformats.org/officeDocument/2006/relationships/image" Target="../media/image32.jpeg"/><Relationship Id="rId25" Type="http://schemas.openxmlformats.org/officeDocument/2006/relationships/image" Target="../media/image31.jpeg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jpeg"/><Relationship Id="rId8" Type="http://schemas.openxmlformats.org/officeDocument/2006/relationships/image" Target="../media/image50.jpeg"/><Relationship Id="rId7" Type="http://schemas.openxmlformats.org/officeDocument/2006/relationships/image" Target="../media/image49.jpeg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53.jpeg"/><Relationship Id="rId10" Type="http://schemas.openxmlformats.org/officeDocument/2006/relationships/image" Target="../media/image52.jpeg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8.jpeg"/><Relationship Id="rId2" Type="http://schemas.openxmlformats.org/officeDocument/2006/relationships/slide" Target="slide1.xml"/><Relationship Id="rId1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jpeg"/><Relationship Id="rId8" Type="http://schemas.openxmlformats.org/officeDocument/2006/relationships/image" Target="../media/image64.jpeg"/><Relationship Id="rId7" Type="http://schemas.openxmlformats.org/officeDocument/2006/relationships/image" Target="../media/image63.jpeg"/><Relationship Id="rId6" Type="http://schemas.openxmlformats.org/officeDocument/2006/relationships/image" Target="../media/image62.GIF"/><Relationship Id="rId5" Type="http://schemas.openxmlformats.org/officeDocument/2006/relationships/image" Target="../media/image30.GIF"/><Relationship Id="rId4" Type="http://schemas.openxmlformats.org/officeDocument/2006/relationships/image" Target="../media/image61.GIF"/><Relationship Id="rId3" Type="http://schemas.openxmlformats.org/officeDocument/2006/relationships/image" Target="../media/image60.GIF"/><Relationship Id="rId20" Type="http://schemas.openxmlformats.org/officeDocument/2006/relationships/vmlDrawing" Target="../drawings/vmlDrawing1.vml"/><Relationship Id="rId2" Type="http://schemas.openxmlformats.org/officeDocument/2006/relationships/slide" Target="slide15.xml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70.wmf"/><Relationship Id="rId17" Type="http://schemas.openxmlformats.org/officeDocument/2006/relationships/package" Target="../embeddings/Presentation1.pptx"/><Relationship Id="rId16" Type="http://schemas.openxmlformats.org/officeDocument/2006/relationships/image" Target="../media/image69.jpeg"/><Relationship Id="rId15" Type="http://schemas.openxmlformats.org/officeDocument/2006/relationships/image" Target="../media/image68.jpeg"/><Relationship Id="rId14" Type="http://schemas.openxmlformats.org/officeDocument/2006/relationships/image" Target="../media/image67.jpeg"/><Relationship Id="rId13" Type="http://schemas.openxmlformats.org/officeDocument/2006/relationships/image" Target="../media/image51.jpeg"/><Relationship Id="rId12" Type="http://schemas.openxmlformats.org/officeDocument/2006/relationships/image" Target="../media/image56.jpeg"/><Relationship Id="rId11" Type="http://schemas.openxmlformats.org/officeDocument/2006/relationships/image" Target="../media/image55.jpeg"/><Relationship Id="rId10" Type="http://schemas.openxmlformats.org/officeDocument/2006/relationships/image" Target="../media/image66.jpeg"/><Relationship Id="rId1" Type="http://schemas.openxmlformats.org/officeDocument/2006/relationships/image" Target="../media/image59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8.jpeg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7.jpeg"/><Relationship Id="rId8" Type="http://schemas.openxmlformats.org/officeDocument/2006/relationships/image" Target="../media/image86.png"/><Relationship Id="rId7" Type="http://schemas.openxmlformats.org/officeDocument/2006/relationships/image" Target="../media/image85.jpeg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88.jpeg"/><Relationship Id="rId1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95.png"/><Relationship Id="rId8" Type="http://schemas.microsoft.com/office/2007/relationships/media" Target="file:///C:\Users\G400\Desktop\&#20248;&#35838;&#36164;&#26009;\&#36164;&#26009;\&#32467;&#26463;&#32972;&#26223;.mp3" TargetMode="External"/><Relationship Id="rId7" Type="http://schemas.openxmlformats.org/officeDocument/2006/relationships/audio" Target="file:///C:\Users\G400\Desktop\&#20248;&#35838;&#36164;&#26009;\&#36164;&#26009;\&#32467;&#26463;&#32972;&#26223;.mp3" TargetMode="Externa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89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media" Target="file:///C:\Users\G400\Desktop\&#20248;&#35838;&#36164;&#26009;\&#36164;&#26009;\&#34593;&#26579;+&#26579;&#26009;.mp4" TargetMode="External"/><Relationship Id="rId3" Type="http://schemas.openxmlformats.org/officeDocument/2006/relationships/video" Target="file:///C:\Users\G400\Desktop\&#20248;&#35838;&#36164;&#26009;\&#36164;&#26009;\&#34593;&#26579;+&#26579;&#26009;.mp4" TargetMode="External"/><Relationship Id="rId2" Type="http://schemas.openxmlformats.org/officeDocument/2006/relationships/image" Target="../media/image18.jpe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media" Target="file:///C:\Users\G400\Desktop\&#20248;&#35838;&#36164;&#26009;\&#36164;&#26009;\&#29233;&#21098;&#36753;-&#25166;&#26579;&#31616;&#20171;_clip.mp4" TargetMode="External"/><Relationship Id="rId3" Type="http://schemas.openxmlformats.org/officeDocument/2006/relationships/video" Target="file:///C:\Users\G400\Desktop\&#20248;&#35838;&#36164;&#26009;\&#36164;&#26009;\&#29233;&#21098;&#36753;-&#25166;&#26579;&#31616;&#20171;_clip.mp4" TargetMode="Externa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12" name="TextBox 1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11550" y="910590"/>
            <a:ext cx="1666240" cy="9302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strike="noStrike" noProof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折叠</a:t>
            </a:r>
            <a:endParaRPr lang="zh-CN" altLang="en-US" sz="3600" b="1" strike="noStrike" kern="0" noProof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+mn-ea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87240" y="3688715"/>
            <a:ext cx="1666240" cy="939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strike="noStrike" noProof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+mj-ea"/>
                <a:ea typeface="+mj-ea"/>
                <a:cs typeface="宋体" panose="02010600030101010101" pitchFamily="2" charset="-122"/>
                <a:sym typeface="+mn-ea"/>
              </a:rPr>
              <a:t>捆绑</a:t>
            </a:r>
            <a:endParaRPr lang="zh-CN" altLang="en-US" sz="3600" b="1" strike="noStrike" kern="0" noProof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alpha val="40000"/>
                    <a:lumMod val="50000"/>
                  </a:schemeClr>
                </a:outerShdw>
              </a:effectLst>
              <a:latin typeface="+mj-ea"/>
              <a:ea typeface="+mj-ea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8" name="TextBox 1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111875" y="910590"/>
            <a:ext cx="1666240" cy="9302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strike="noStrike" noProof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染制</a:t>
            </a:r>
            <a:endParaRPr lang="zh-CN" altLang="en-US" sz="3600" b="1" strike="noStrike" kern="0" noProof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alpha val="40000"/>
                    <a:lumMod val="50000"/>
                  </a:schemeClr>
                </a:outerShdw>
              </a:effectLst>
              <a:latin typeface="宋体" panose="02010600030101010101" pitchFamily="2" charset="-122"/>
              <a:ea typeface="+mn-ea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9" name="TextBox 1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196455" y="3688715"/>
            <a:ext cx="1666240" cy="939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strike="noStrike" noProof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+mj-ea"/>
                <a:ea typeface="+mj-ea"/>
                <a:cs typeface="宋体" panose="02010600030101010101" pitchFamily="2" charset="-122"/>
                <a:sym typeface="+mn-ea"/>
              </a:rPr>
              <a:t>漂洗</a:t>
            </a:r>
            <a:endParaRPr lang="zh-CN" altLang="en-US" sz="3600" b="1" strike="noStrike" kern="0" noProof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alpha val="40000"/>
                    <a:lumMod val="50000"/>
                  </a:schemeClr>
                </a:outerShdw>
              </a:effectLst>
              <a:latin typeface="+mj-ea"/>
              <a:ea typeface="+mj-ea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700135" y="910590"/>
            <a:ext cx="1666240" cy="9302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strike="noStrike" noProof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剪开</a:t>
            </a:r>
            <a:endParaRPr lang="zh-CN" altLang="en-US" sz="3600" b="1" strike="noStrike" kern="0" noProof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alpha val="40000"/>
                    <a:lumMod val="50000"/>
                  </a:schemeClr>
                </a:outerShdw>
              </a:effectLst>
              <a:latin typeface="宋体" panose="02010600030101010101" pitchFamily="2" charset="-122"/>
              <a:ea typeface="+mn-ea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9" name="TextBox 1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783445" y="3688715"/>
            <a:ext cx="1666240" cy="939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strike="noStrike" noProof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+mj-ea"/>
                <a:ea typeface="+mj-ea"/>
                <a:cs typeface="宋体" panose="02010600030101010101" pitchFamily="2" charset="-122"/>
                <a:sym typeface="+mn-ea"/>
              </a:rPr>
              <a:t>晾干</a:t>
            </a:r>
            <a:endParaRPr lang="zh-CN" altLang="en-US" sz="3600" b="1" strike="noStrike" kern="0" noProof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alpha val="40000"/>
                    <a:lumMod val="50000"/>
                  </a:schemeClr>
                </a:outerShdw>
              </a:effectLst>
              <a:latin typeface="+mj-ea"/>
              <a:ea typeface="+mj-ea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98" name="Freeform 18"/>
          <p:cNvSpPr/>
          <p:nvPr>
            <p:custDataLst>
              <p:tags r:id="rId7"/>
            </p:custDataLst>
          </p:nvPr>
        </p:nvSpPr>
        <p:spPr bwMode="auto">
          <a:xfrm>
            <a:off x="5317490" y="2033905"/>
            <a:ext cx="1137920" cy="1109980"/>
          </a:xfrm>
          <a:custGeom>
            <a:avLst/>
            <a:gdLst>
              <a:gd name="T0" fmla="*/ 127 w 127"/>
              <a:gd name="T1" fmla="*/ 64 h 124"/>
              <a:gd name="T2" fmla="*/ 117 w 127"/>
              <a:gd name="T3" fmla="*/ 76 h 124"/>
              <a:gd name="T4" fmla="*/ 8 w 127"/>
              <a:gd name="T5" fmla="*/ 124 h 124"/>
              <a:gd name="T6" fmla="*/ 2 w 127"/>
              <a:gd name="T7" fmla="*/ 123 h 124"/>
              <a:gd name="T8" fmla="*/ 1 w 127"/>
              <a:gd name="T9" fmla="*/ 118 h 124"/>
              <a:gd name="T10" fmla="*/ 6 w 127"/>
              <a:gd name="T11" fmla="*/ 94 h 124"/>
              <a:gd name="T12" fmla="*/ 39 w 127"/>
              <a:gd name="T13" fmla="*/ 62 h 124"/>
              <a:gd name="T14" fmla="*/ 19 w 127"/>
              <a:gd name="T15" fmla="*/ 38 h 124"/>
              <a:gd name="T16" fmla="*/ 26 w 127"/>
              <a:gd name="T17" fmla="*/ 6 h 124"/>
              <a:gd name="T18" fmla="*/ 32 w 127"/>
              <a:gd name="T19" fmla="*/ 1 h 124"/>
              <a:gd name="T20" fmla="*/ 39 w 127"/>
              <a:gd name="T21" fmla="*/ 2 h 124"/>
              <a:gd name="T22" fmla="*/ 121 w 127"/>
              <a:gd name="T23" fmla="*/ 52 h 124"/>
              <a:gd name="T24" fmla="*/ 127 w 127"/>
              <a:gd name="T25" fmla="*/ 6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7" h="124">
                <a:moveTo>
                  <a:pt x="127" y="64"/>
                </a:moveTo>
                <a:cubicBezTo>
                  <a:pt x="127" y="71"/>
                  <a:pt x="117" y="76"/>
                  <a:pt x="117" y="76"/>
                </a:cubicBezTo>
                <a:cubicBezTo>
                  <a:pt x="8" y="124"/>
                  <a:pt x="8" y="124"/>
                  <a:pt x="8" y="124"/>
                </a:cubicBezTo>
                <a:cubicBezTo>
                  <a:pt x="8" y="124"/>
                  <a:pt x="4" y="124"/>
                  <a:pt x="2" y="123"/>
                </a:cubicBezTo>
                <a:cubicBezTo>
                  <a:pt x="0" y="121"/>
                  <a:pt x="1" y="118"/>
                  <a:pt x="1" y="118"/>
                </a:cubicBezTo>
                <a:cubicBezTo>
                  <a:pt x="6" y="94"/>
                  <a:pt x="6" y="94"/>
                  <a:pt x="6" y="94"/>
                </a:cubicBezTo>
                <a:cubicBezTo>
                  <a:pt x="6" y="94"/>
                  <a:pt x="39" y="81"/>
                  <a:pt x="39" y="62"/>
                </a:cubicBezTo>
                <a:cubicBezTo>
                  <a:pt x="40" y="48"/>
                  <a:pt x="19" y="38"/>
                  <a:pt x="19" y="38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8" y="2"/>
                  <a:pt x="32" y="1"/>
                </a:cubicBezTo>
                <a:cubicBezTo>
                  <a:pt x="36" y="0"/>
                  <a:pt x="39" y="2"/>
                  <a:pt x="39" y="2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1" y="52"/>
                  <a:pt x="127" y="57"/>
                  <a:pt x="127" y="64"/>
                </a:cubicBezTo>
                <a:close/>
              </a:path>
            </a:pathLst>
          </a:custGeom>
          <a:solidFill>
            <a:schemeClr val="accent2"/>
          </a:solidFill>
          <a:ln w="3175" cap="flat" cmpd="sng" algn="ctr">
            <a:noFill/>
            <a:prstDash val="solid"/>
          </a:ln>
          <a:effectLst>
            <a:outerShdw blurRad="50800" dist="25400" dir="2700000" algn="tl" rotWithShape="0">
              <a:prstClr val="black">
                <a:alpha val="15000"/>
              </a:prstClr>
            </a:outerShdw>
          </a:effectLst>
        </p:spPr>
        <p:txBody>
          <a:bodyPr lIns="180000" tIns="0" rIns="0" bIns="0" anchor="ctr">
            <a:normAutofit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strike="noStrike" kern="0" noProof="1" dirty="0">
                <a:solidFill>
                  <a:schemeClr val="bg1"/>
                </a:solidFill>
                <a:latin typeface="+mn-lt"/>
                <a:ea typeface="+mn-ea"/>
                <a:cs typeface="+mn-ea"/>
              </a:rPr>
              <a:t>02</a:t>
            </a:r>
            <a:endParaRPr lang="zh-CN" altLang="en-US" sz="2400" strike="noStrike" kern="0" noProof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cxnSp>
        <p:nvCxnSpPr>
          <p:cNvPr id="57" name="直接箭头连接符 56"/>
          <p:cNvCxnSpPr/>
          <p:nvPr>
            <p:custDataLst>
              <p:tags r:id="rId8"/>
            </p:custDataLst>
          </p:nvPr>
        </p:nvCxnSpPr>
        <p:spPr bwMode="auto">
          <a:xfrm>
            <a:off x="5442585" y="3043555"/>
            <a:ext cx="0" cy="568960"/>
          </a:xfrm>
          <a:prstGeom prst="straightConnector1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>
            <p:custDataLst>
              <p:tags r:id="rId9"/>
            </p:custDataLst>
          </p:nvPr>
        </p:nvSpPr>
        <p:spPr bwMode="auto">
          <a:xfrm>
            <a:off x="5388610" y="2960370"/>
            <a:ext cx="111125" cy="10985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700" b="1" strike="noStrike" noProof="1" dirty="0">
              <a:latin typeface="+mj-ea"/>
              <a:ea typeface="+mj-ea"/>
            </a:endParaRPr>
          </a:p>
        </p:txBody>
      </p:sp>
      <p:sp>
        <p:nvSpPr>
          <p:cNvPr id="45" name="Freeform 18"/>
          <p:cNvSpPr/>
          <p:nvPr>
            <p:custDataLst>
              <p:tags r:id="rId10"/>
            </p:custDataLst>
          </p:nvPr>
        </p:nvSpPr>
        <p:spPr bwMode="auto">
          <a:xfrm>
            <a:off x="7903845" y="2033905"/>
            <a:ext cx="1136015" cy="1109980"/>
          </a:xfrm>
          <a:custGeom>
            <a:avLst/>
            <a:gdLst>
              <a:gd name="T0" fmla="*/ 127 w 127"/>
              <a:gd name="T1" fmla="*/ 64 h 124"/>
              <a:gd name="T2" fmla="*/ 117 w 127"/>
              <a:gd name="T3" fmla="*/ 76 h 124"/>
              <a:gd name="T4" fmla="*/ 8 w 127"/>
              <a:gd name="T5" fmla="*/ 124 h 124"/>
              <a:gd name="T6" fmla="*/ 2 w 127"/>
              <a:gd name="T7" fmla="*/ 123 h 124"/>
              <a:gd name="T8" fmla="*/ 1 w 127"/>
              <a:gd name="T9" fmla="*/ 118 h 124"/>
              <a:gd name="T10" fmla="*/ 6 w 127"/>
              <a:gd name="T11" fmla="*/ 94 h 124"/>
              <a:gd name="T12" fmla="*/ 39 w 127"/>
              <a:gd name="T13" fmla="*/ 62 h 124"/>
              <a:gd name="T14" fmla="*/ 19 w 127"/>
              <a:gd name="T15" fmla="*/ 38 h 124"/>
              <a:gd name="T16" fmla="*/ 26 w 127"/>
              <a:gd name="T17" fmla="*/ 6 h 124"/>
              <a:gd name="T18" fmla="*/ 32 w 127"/>
              <a:gd name="T19" fmla="*/ 1 h 124"/>
              <a:gd name="T20" fmla="*/ 39 w 127"/>
              <a:gd name="T21" fmla="*/ 2 h 124"/>
              <a:gd name="T22" fmla="*/ 121 w 127"/>
              <a:gd name="T23" fmla="*/ 52 h 124"/>
              <a:gd name="T24" fmla="*/ 127 w 127"/>
              <a:gd name="T25" fmla="*/ 6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7" h="124">
                <a:moveTo>
                  <a:pt x="127" y="64"/>
                </a:moveTo>
                <a:cubicBezTo>
                  <a:pt x="127" y="71"/>
                  <a:pt x="117" y="76"/>
                  <a:pt x="117" y="76"/>
                </a:cubicBezTo>
                <a:cubicBezTo>
                  <a:pt x="8" y="124"/>
                  <a:pt x="8" y="124"/>
                  <a:pt x="8" y="124"/>
                </a:cubicBezTo>
                <a:cubicBezTo>
                  <a:pt x="8" y="124"/>
                  <a:pt x="4" y="124"/>
                  <a:pt x="2" y="123"/>
                </a:cubicBezTo>
                <a:cubicBezTo>
                  <a:pt x="0" y="121"/>
                  <a:pt x="1" y="118"/>
                  <a:pt x="1" y="118"/>
                </a:cubicBezTo>
                <a:cubicBezTo>
                  <a:pt x="6" y="94"/>
                  <a:pt x="6" y="94"/>
                  <a:pt x="6" y="94"/>
                </a:cubicBezTo>
                <a:cubicBezTo>
                  <a:pt x="6" y="94"/>
                  <a:pt x="39" y="81"/>
                  <a:pt x="39" y="62"/>
                </a:cubicBezTo>
                <a:cubicBezTo>
                  <a:pt x="40" y="48"/>
                  <a:pt x="19" y="38"/>
                  <a:pt x="19" y="38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8" y="2"/>
                  <a:pt x="32" y="1"/>
                </a:cubicBezTo>
                <a:cubicBezTo>
                  <a:pt x="36" y="0"/>
                  <a:pt x="39" y="2"/>
                  <a:pt x="39" y="2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1" y="52"/>
                  <a:pt x="127" y="57"/>
                  <a:pt x="127" y="64"/>
                </a:cubicBezTo>
                <a:close/>
              </a:path>
            </a:pathLst>
          </a:custGeom>
          <a:solidFill>
            <a:schemeClr val="accent2"/>
          </a:solidFill>
          <a:ln w="3175" cap="flat" cmpd="sng" algn="ctr">
            <a:noFill/>
            <a:prstDash val="solid"/>
          </a:ln>
          <a:effectLst>
            <a:outerShdw blurRad="50800" dist="25400" dir="2700000" algn="tl" rotWithShape="0">
              <a:prstClr val="black">
                <a:alpha val="15000"/>
              </a:prstClr>
            </a:outerShdw>
          </a:effectLst>
        </p:spPr>
        <p:txBody>
          <a:bodyPr lIns="180000" tIns="0" rIns="0" bIns="0" anchor="ctr">
            <a:normAutofit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strike="noStrike" kern="0" noProof="1">
                <a:solidFill>
                  <a:schemeClr val="bg1"/>
                </a:solidFill>
                <a:latin typeface="+mn-lt"/>
                <a:ea typeface="+mn-ea"/>
                <a:cs typeface="+mn-ea"/>
              </a:rPr>
              <a:t>04</a:t>
            </a:r>
            <a:endParaRPr lang="zh-CN" altLang="en-US" sz="2400" strike="noStrike" kern="0" noProof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cxnSp>
        <p:nvCxnSpPr>
          <p:cNvPr id="22" name="直接箭头连接符 21"/>
          <p:cNvCxnSpPr/>
          <p:nvPr>
            <p:custDataLst>
              <p:tags r:id="rId11"/>
            </p:custDataLst>
          </p:nvPr>
        </p:nvCxnSpPr>
        <p:spPr bwMode="auto">
          <a:xfrm>
            <a:off x="8028305" y="3043555"/>
            <a:ext cx="0" cy="568960"/>
          </a:xfrm>
          <a:prstGeom prst="straightConnector1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椭圆 55"/>
          <p:cNvSpPr/>
          <p:nvPr>
            <p:custDataLst>
              <p:tags r:id="rId12"/>
            </p:custDataLst>
          </p:nvPr>
        </p:nvSpPr>
        <p:spPr bwMode="auto">
          <a:xfrm>
            <a:off x="7974330" y="2960370"/>
            <a:ext cx="109855" cy="10985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700" b="1" strike="noStrike" noProof="1" dirty="0">
              <a:latin typeface="+mj-ea"/>
              <a:ea typeface="+mj-ea"/>
            </a:endParaRPr>
          </a:p>
        </p:txBody>
      </p:sp>
      <p:sp>
        <p:nvSpPr>
          <p:cNvPr id="28" name="Freeform 18"/>
          <p:cNvSpPr/>
          <p:nvPr>
            <p:custDataLst>
              <p:tags r:id="rId13"/>
            </p:custDataLst>
          </p:nvPr>
        </p:nvSpPr>
        <p:spPr bwMode="auto">
          <a:xfrm>
            <a:off x="10488295" y="2033905"/>
            <a:ext cx="1137920" cy="1109980"/>
          </a:xfrm>
          <a:custGeom>
            <a:avLst/>
            <a:gdLst>
              <a:gd name="T0" fmla="*/ 127 w 127"/>
              <a:gd name="T1" fmla="*/ 64 h 124"/>
              <a:gd name="T2" fmla="*/ 117 w 127"/>
              <a:gd name="T3" fmla="*/ 76 h 124"/>
              <a:gd name="T4" fmla="*/ 8 w 127"/>
              <a:gd name="T5" fmla="*/ 124 h 124"/>
              <a:gd name="T6" fmla="*/ 2 w 127"/>
              <a:gd name="T7" fmla="*/ 123 h 124"/>
              <a:gd name="T8" fmla="*/ 1 w 127"/>
              <a:gd name="T9" fmla="*/ 118 h 124"/>
              <a:gd name="T10" fmla="*/ 6 w 127"/>
              <a:gd name="T11" fmla="*/ 94 h 124"/>
              <a:gd name="T12" fmla="*/ 39 w 127"/>
              <a:gd name="T13" fmla="*/ 62 h 124"/>
              <a:gd name="T14" fmla="*/ 19 w 127"/>
              <a:gd name="T15" fmla="*/ 38 h 124"/>
              <a:gd name="T16" fmla="*/ 26 w 127"/>
              <a:gd name="T17" fmla="*/ 6 h 124"/>
              <a:gd name="T18" fmla="*/ 32 w 127"/>
              <a:gd name="T19" fmla="*/ 1 h 124"/>
              <a:gd name="T20" fmla="*/ 39 w 127"/>
              <a:gd name="T21" fmla="*/ 2 h 124"/>
              <a:gd name="T22" fmla="*/ 121 w 127"/>
              <a:gd name="T23" fmla="*/ 52 h 124"/>
              <a:gd name="T24" fmla="*/ 127 w 127"/>
              <a:gd name="T25" fmla="*/ 6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7" h="124">
                <a:moveTo>
                  <a:pt x="127" y="64"/>
                </a:moveTo>
                <a:cubicBezTo>
                  <a:pt x="127" y="71"/>
                  <a:pt x="117" y="76"/>
                  <a:pt x="117" y="76"/>
                </a:cubicBezTo>
                <a:cubicBezTo>
                  <a:pt x="8" y="124"/>
                  <a:pt x="8" y="124"/>
                  <a:pt x="8" y="124"/>
                </a:cubicBezTo>
                <a:cubicBezTo>
                  <a:pt x="8" y="124"/>
                  <a:pt x="4" y="124"/>
                  <a:pt x="2" y="123"/>
                </a:cubicBezTo>
                <a:cubicBezTo>
                  <a:pt x="0" y="121"/>
                  <a:pt x="1" y="118"/>
                  <a:pt x="1" y="118"/>
                </a:cubicBezTo>
                <a:cubicBezTo>
                  <a:pt x="6" y="94"/>
                  <a:pt x="6" y="94"/>
                  <a:pt x="6" y="94"/>
                </a:cubicBezTo>
                <a:cubicBezTo>
                  <a:pt x="6" y="94"/>
                  <a:pt x="39" y="81"/>
                  <a:pt x="39" y="62"/>
                </a:cubicBezTo>
                <a:cubicBezTo>
                  <a:pt x="40" y="48"/>
                  <a:pt x="19" y="38"/>
                  <a:pt x="19" y="38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8" y="2"/>
                  <a:pt x="32" y="1"/>
                </a:cubicBezTo>
                <a:cubicBezTo>
                  <a:pt x="36" y="0"/>
                  <a:pt x="39" y="2"/>
                  <a:pt x="39" y="2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1" y="52"/>
                  <a:pt x="127" y="57"/>
                  <a:pt x="127" y="64"/>
                </a:cubicBezTo>
                <a:close/>
              </a:path>
            </a:pathLst>
          </a:custGeom>
          <a:solidFill>
            <a:schemeClr val="accent2"/>
          </a:solidFill>
          <a:ln w="3175" cap="flat" cmpd="sng" algn="ctr">
            <a:noFill/>
            <a:prstDash val="solid"/>
          </a:ln>
          <a:effectLst>
            <a:outerShdw blurRad="50800" dist="25400" dir="2700000" algn="tl" rotWithShape="0">
              <a:prstClr val="black">
                <a:alpha val="15000"/>
              </a:prstClr>
            </a:outerShdw>
          </a:effectLst>
        </p:spPr>
        <p:txBody>
          <a:bodyPr lIns="180000" tIns="0" rIns="0" bIns="0" anchor="ctr">
            <a:normAutofit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strike="noStrike" kern="0" noProof="1">
                <a:solidFill>
                  <a:schemeClr val="bg1"/>
                </a:solidFill>
                <a:latin typeface="+mn-lt"/>
                <a:ea typeface="+mn-ea"/>
                <a:cs typeface="+mn-ea"/>
              </a:rPr>
              <a:t>06</a:t>
            </a:r>
            <a:endParaRPr lang="zh-CN" altLang="en-US" sz="2400" strike="noStrike" kern="0" noProof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cxnSp>
        <p:nvCxnSpPr>
          <p:cNvPr id="31" name="直接箭头连接符 30"/>
          <p:cNvCxnSpPr/>
          <p:nvPr>
            <p:custDataLst>
              <p:tags r:id="rId14"/>
            </p:custDataLst>
          </p:nvPr>
        </p:nvCxnSpPr>
        <p:spPr bwMode="auto">
          <a:xfrm>
            <a:off x="10613390" y="3043555"/>
            <a:ext cx="0" cy="568960"/>
          </a:xfrm>
          <a:prstGeom prst="straightConnector1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>
            <p:custDataLst>
              <p:tags r:id="rId15"/>
            </p:custDataLst>
          </p:nvPr>
        </p:nvSpPr>
        <p:spPr bwMode="auto">
          <a:xfrm>
            <a:off x="10560050" y="2960370"/>
            <a:ext cx="109855" cy="10985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700" b="1" strike="noStrike" noProof="1" dirty="0">
              <a:latin typeface="+mj-ea"/>
              <a:ea typeface="+mj-ea"/>
            </a:endParaRPr>
          </a:p>
        </p:txBody>
      </p:sp>
      <p:sp>
        <p:nvSpPr>
          <p:cNvPr id="99" name="Freeform 19"/>
          <p:cNvSpPr/>
          <p:nvPr>
            <p:custDataLst>
              <p:tags r:id="rId16"/>
            </p:custDataLst>
          </p:nvPr>
        </p:nvSpPr>
        <p:spPr bwMode="auto">
          <a:xfrm>
            <a:off x="4084320" y="2316480"/>
            <a:ext cx="1018540" cy="1029335"/>
          </a:xfrm>
          <a:custGeom>
            <a:avLst/>
            <a:gdLst>
              <a:gd name="T0" fmla="*/ 15 w 101"/>
              <a:gd name="T1" fmla="*/ 31 h 102"/>
              <a:gd name="T2" fmla="*/ 21 w 101"/>
              <a:gd name="T3" fmla="*/ 5 h 102"/>
              <a:gd name="T4" fmla="*/ 26 w 101"/>
              <a:gd name="T5" fmla="*/ 1 h 102"/>
              <a:gd name="T6" fmla="*/ 32 w 101"/>
              <a:gd name="T7" fmla="*/ 2 h 102"/>
              <a:gd name="T8" fmla="*/ 95 w 101"/>
              <a:gd name="T9" fmla="*/ 41 h 102"/>
              <a:gd name="T10" fmla="*/ 101 w 101"/>
              <a:gd name="T11" fmla="*/ 51 h 102"/>
              <a:gd name="T12" fmla="*/ 94 w 101"/>
              <a:gd name="T13" fmla="*/ 63 h 102"/>
              <a:gd name="T14" fmla="*/ 6 w 101"/>
              <a:gd name="T15" fmla="*/ 102 h 102"/>
              <a:gd name="T16" fmla="*/ 2 w 101"/>
              <a:gd name="T17" fmla="*/ 101 h 102"/>
              <a:gd name="T18" fmla="*/ 0 w 101"/>
              <a:gd name="T19" fmla="*/ 97 h 102"/>
              <a:gd name="T20" fmla="*/ 5 w 101"/>
              <a:gd name="T21" fmla="*/ 77 h 102"/>
              <a:gd name="T22" fmla="*/ 15 w 101"/>
              <a:gd name="T23" fmla="*/ 3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1" h="102">
                <a:moveTo>
                  <a:pt x="15" y="31"/>
                </a:move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2" y="2"/>
                  <a:pt x="26" y="1"/>
                </a:cubicBezTo>
                <a:cubicBezTo>
                  <a:pt x="29" y="0"/>
                  <a:pt x="32" y="2"/>
                  <a:pt x="32" y="2"/>
                </a:cubicBezTo>
                <a:cubicBezTo>
                  <a:pt x="95" y="41"/>
                  <a:pt x="95" y="41"/>
                  <a:pt x="95" y="41"/>
                </a:cubicBezTo>
                <a:cubicBezTo>
                  <a:pt x="95" y="41"/>
                  <a:pt x="101" y="46"/>
                  <a:pt x="101" y="51"/>
                </a:cubicBezTo>
                <a:cubicBezTo>
                  <a:pt x="101" y="60"/>
                  <a:pt x="94" y="63"/>
                  <a:pt x="94" y="63"/>
                </a:cubicBezTo>
                <a:cubicBezTo>
                  <a:pt x="6" y="102"/>
                  <a:pt x="6" y="102"/>
                  <a:pt x="6" y="102"/>
                </a:cubicBezTo>
                <a:cubicBezTo>
                  <a:pt x="6" y="102"/>
                  <a:pt x="3" y="102"/>
                  <a:pt x="2" y="101"/>
                </a:cubicBezTo>
                <a:cubicBezTo>
                  <a:pt x="0" y="99"/>
                  <a:pt x="0" y="97"/>
                  <a:pt x="0" y="97"/>
                </a:cubicBezTo>
                <a:cubicBezTo>
                  <a:pt x="5" y="77"/>
                  <a:pt x="5" y="77"/>
                  <a:pt x="5" y="77"/>
                </a:cubicBezTo>
                <a:lnTo>
                  <a:pt x="15" y="31"/>
                </a:lnTo>
                <a:close/>
              </a:path>
            </a:pathLst>
          </a:custGeom>
          <a:solidFill>
            <a:schemeClr val="accent1"/>
          </a:solidFill>
          <a:ln w="3175" cap="flat" cmpd="sng" algn="ctr">
            <a:noFill/>
            <a:prstDash val="solid"/>
          </a:ln>
          <a:effectLst>
            <a:outerShdw blurRad="50800" dist="25400" dir="2700000" algn="tl" rotWithShape="0">
              <a:prstClr val="black">
                <a:alpha val="15000"/>
              </a:prstClr>
            </a:outerShdw>
          </a:effectLst>
        </p:spPr>
        <p:txBody>
          <a:bodyPr lIns="36000" tIns="0" rIns="0" bIns="0" anchor="ctr">
            <a:normAutofit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strike="noStrike" kern="0" noProof="1" dirty="0">
                <a:solidFill>
                  <a:schemeClr val="bg1"/>
                </a:solidFill>
                <a:latin typeface="+mn-lt"/>
                <a:ea typeface="+mn-ea"/>
                <a:cs typeface="+mn-ea"/>
              </a:rPr>
              <a:t>01</a:t>
            </a:r>
            <a:endParaRPr lang="zh-CN" altLang="en-US" sz="2400" strike="noStrike" kern="0" noProof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cxnSp>
        <p:nvCxnSpPr>
          <p:cNvPr id="23" name="直接箭头连接符 22"/>
          <p:cNvCxnSpPr/>
          <p:nvPr>
            <p:custDataLst>
              <p:tags r:id="rId17"/>
            </p:custDataLst>
          </p:nvPr>
        </p:nvCxnSpPr>
        <p:spPr bwMode="auto">
          <a:xfrm flipV="1">
            <a:off x="4346575" y="1978025"/>
            <a:ext cx="0" cy="572135"/>
          </a:xfrm>
          <a:prstGeom prst="straightConnector1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/>
          <p:nvPr>
            <p:custDataLst>
              <p:tags r:id="rId18"/>
            </p:custDataLst>
          </p:nvPr>
        </p:nvSpPr>
        <p:spPr bwMode="auto">
          <a:xfrm>
            <a:off x="4299585" y="2401570"/>
            <a:ext cx="109855" cy="10985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30000" lnSpcReduction="20000"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 dirty="0"/>
          </a:p>
        </p:txBody>
      </p:sp>
      <p:sp>
        <p:nvSpPr>
          <p:cNvPr id="46" name="Freeform 19"/>
          <p:cNvSpPr/>
          <p:nvPr>
            <p:custDataLst>
              <p:tags r:id="rId19"/>
            </p:custDataLst>
          </p:nvPr>
        </p:nvSpPr>
        <p:spPr bwMode="auto">
          <a:xfrm>
            <a:off x="6670675" y="2316480"/>
            <a:ext cx="1016635" cy="1029335"/>
          </a:xfrm>
          <a:custGeom>
            <a:avLst/>
            <a:gdLst>
              <a:gd name="T0" fmla="*/ 15 w 101"/>
              <a:gd name="T1" fmla="*/ 31 h 102"/>
              <a:gd name="T2" fmla="*/ 21 w 101"/>
              <a:gd name="T3" fmla="*/ 5 h 102"/>
              <a:gd name="T4" fmla="*/ 26 w 101"/>
              <a:gd name="T5" fmla="*/ 1 h 102"/>
              <a:gd name="T6" fmla="*/ 32 w 101"/>
              <a:gd name="T7" fmla="*/ 2 h 102"/>
              <a:gd name="T8" fmla="*/ 95 w 101"/>
              <a:gd name="T9" fmla="*/ 41 h 102"/>
              <a:gd name="T10" fmla="*/ 101 w 101"/>
              <a:gd name="T11" fmla="*/ 51 h 102"/>
              <a:gd name="T12" fmla="*/ 94 w 101"/>
              <a:gd name="T13" fmla="*/ 63 h 102"/>
              <a:gd name="T14" fmla="*/ 6 w 101"/>
              <a:gd name="T15" fmla="*/ 102 h 102"/>
              <a:gd name="T16" fmla="*/ 2 w 101"/>
              <a:gd name="T17" fmla="*/ 101 h 102"/>
              <a:gd name="T18" fmla="*/ 0 w 101"/>
              <a:gd name="T19" fmla="*/ 97 h 102"/>
              <a:gd name="T20" fmla="*/ 5 w 101"/>
              <a:gd name="T21" fmla="*/ 77 h 102"/>
              <a:gd name="T22" fmla="*/ 15 w 101"/>
              <a:gd name="T23" fmla="*/ 3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1" h="102">
                <a:moveTo>
                  <a:pt x="15" y="31"/>
                </a:move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2" y="2"/>
                  <a:pt x="26" y="1"/>
                </a:cubicBezTo>
                <a:cubicBezTo>
                  <a:pt x="29" y="0"/>
                  <a:pt x="32" y="2"/>
                  <a:pt x="32" y="2"/>
                </a:cubicBezTo>
                <a:cubicBezTo>
                  <a:pt x="95" y="41"/>
                  <a:pt x="95" y="41"/>
                  <a:pt x="95" y="41"/>
                </a:cubicBezTo>
                <a:cubicBezTo>
                  <a:pt x="95" y="41"/>
                  <a:pt x="101" y="46"/>
                  <a:pt x="101" y="51"/>
                </a:cubicBezTo>
                <a:cubicBezTo>
                  <a:pt x="101" y="60"/>
                  <a:pt x="94" y="63"/>
                  <a:pt x="94" y="63"/>
                </a:cubicBezTo>
                <a:cubicBezTo>
                  <a:pt x="6" y="102"/>
                  <a:pt x="6" y="102"/>
                  <a:pt x="6" y="102"/>
                </a:cubicBezTo>
                <a:cubicBezTo>
                  <a:pt x="6" y="102"/>
                  <a:pt x="3" y="102"/>
                  <a:pt x="2" y="101"/>
                </a:cubicBezTo>
                <a:cubicBezTo>
                  <a:pt x="0" y="99"/>
                  <a:pt x="0" y="97"/>
                  <a:pt x="0" y="97"/>
                </a:cubicBezTo>
                <a:cubicBezTo>
                  <a:pt x="5" y="77"/>
                  <a:pt x="5" y="77"/>
                  <a:pt x="5" y="77"/>
                </a:cubicBezTo>
                <a:lnTo>
                  <a:pt x="15" y="31"/>
                </a:lnTo>
                <a:close/>
              </a:path>
            </a:pathLst>
          </a:custGeom>
          <a:solidFill>
            <a:schemeClr val="accent1"/>
          </a:solidFill>
          <a:ln w="3175" cap="flat" cmpd="sng" algn="ctr">
            <a:noFill/>
            <a:prstDash val="solid"/>
          </a:ln>
          <a:effectLst>
            <a:outerShdw blurRad="50800" dist="25400" dir="2700000" algn="tl" rotWithShape="0">
              <a:prstClr val="black">
                <a:alpha val="15000"/>
              </a:prstClr>
            </a:outerShdw>
          </a:effectLst>
        </p:spPr>
        <p:txBody>
          <a:bodyPr lIns="36000" tIns="0" rIns="0" bIns="0" anchor="ctr">
            <a:normAutofit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strike="noStrike" kern="0" noProof="1">
                <a:solidFill>
                  <a:schemeClr val="bg1"/>
                </a:solidFill>
                <a:latin typeface="+mn-lt"/>
                <a:ea typeface="+mn-ea"/>
                <a:cs typeface="+mn-ea"/>
              </a:rPr>
              <a:t>03</a:t>
            </a:r>
            <a:endParaRPr lang="zh-CN" altLang="en-US" sz="2400" strike="noStrike" kern="0" noProof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cxnSp>
        <p:nvCxnSpPr>
          <p:cNvPr id="52" name="直接箭头连接符 51"/>
          <p:cNvCxnSpPr/>
          <p:nvPr>
            <p:custDataLst>
              <p:tags r:id="rId20"/>
            </p:custDataLst>
          </p:nvPr>
        </p:nvCxnSpPr>
        <p:spPr bwMode="auto">
          <a:xfrm flipV="1">
            <a:off x="6949440" y="1978025"/>
            <a:ext cx="0" cy="572135"/>
          </a:xfrm>
          <a:prstGeom prst="straightConnector1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>
            <p:custDataLst>
              <p:tags r:id="rId21"/>
            </p:custDataLst>
          </p:nvPr>
        </p:nvSpPr>
        <p:spPr bwMode="auto">
          <a:xfrm>
            <a:off x="6901815" y="2401570"/>
            <a:ext cx="109855" cy="10985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30000" lnSpcReduction="20000"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 dirty="0"/>
          </a:p>
        </p:txBody>
      </p:sp>
      <p:sp>
        <p:nvSpPr>
          <p:cNvPr id="26" name="Freeform 19"/>
          <p:cNvSpPr/>
          <p:nvPr>
            <p:custDataLst>
              <p:tags r:id="rId22"/>
            </p:custDataLst>
          </p:nvPr>
        </p:nvSpPr>
        <p:spPr bwMode="auto">
          <a:xfrm>
            <a:off x="9255125" y="2316480"/>
            <a:ext cx="1018540" cy="1029335"/>
          </a:xfrm>
          <a:custGeom>
            <a:avLst/>
            <a:gdLst>
              <a:gd name="T0" fmla="*/ 15 w 101"/>
              <a:gd name="T1" fmla="*/ 31 h 102"/>
              <a:gd name="T2" fmla="*/ 21 w 101"/>
              <a:gd name="T3" fmla="*/ 5 h 102"/>
              <a:gd name="T4" fmla="*/ 26 w 101"/>
              <a:gd name="T5" fmla="*/ 1 h 102"/>
              <a:gd name="T6" fmla="*/ 32 w 101"/>
              <a:gd name="T7" fmla="*/ 2 h 102"/>
              <a:gd name="T8" fmla="*/ 95 w 101"/>
              <a:gd name="T9" fmla="*/ 41 h 102"/>
              <a:gd name="T10" fmla="*/ 101 w 101"/>
              <a:gd name="T11" fmla="*/ 51 h 102"/>
              <a:gd name="T12" fmla="*/ 94 w 101"/>
              <a:gd name="T13" fmla="*/ 63 h 102"/>
              <a:gd name="T14" fmla="*/ 6 w 101"/>
              <a:gd name="T15" fmla="*/ 102 h 102"/>
              <a:gd name="T16" fmla="*/ 2 w 101"/>
              <a:gd name="T17" fmla="*/ 101 h 102"/>
              <a:gd name="T18" fmla="*/ 0 w 101"/>
              <a:gd name="T19" fmla="*/ 97 h 102"/>
              <a:gd name="T20" fmla="*/ 5 w 101"/>
              <a:gd name="T21" fmla="*/ 77 h 102"/>
              <a:gd name="T22" fmla="*/ 15 w 101"/>
              <a:gd name="T23" fmla="*/ 3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1" h="102">
                <a:moveTo>
                  <a:pt x="15" y="31"/>
                </a:move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2" y="2"/>
                  <a:pt x="26" y="1"/>
                </a:cubicBezTo>
                <a:cubicBezTo>
                  <a:pt x="29" y="0"/>
                  <a:pt x="32" y="2"/>
                  <a:pt x="32" y="2"/>
                </a:cubicBezTo>
                <a:cubicBezTo>
                  <a:pt x="95" y="41"/>
                  <a:pt x="95" y="41"/>
                  <a:pt x="95" y="41"/>
                </a:cubicBezTo>
                <a:cubicBezTo>
                  <a:pt x="95" y="41"/>
                  <a:pt x="101" y="46"/>
                  <a:pt x="101" y="51"/>
                </a:cubicBezTo>
                <a:cubicBezTo>
                  <a:pt x="101" y="60"/>
                  <a:pt x="94" y="63"/>
                  <a:pt x="94" y="63"/>
                </a:cubicBezTo>
                <a:cubicBezTo>
                  <a:pt x="6" y="102"/>
                  <a:pt x="6" y="102"/>
                  <a:pt x="6" y="102"/>
                </a:cubicBezTo>
                <a:cubicBezTo>
                  <a:pt x="6" y="102"/>
                  <a:pt x="3" y="102"/>
                  <a:pt x="2" y="101"/>
                </a:cubicBezTo>
                <a:cubicBezTo>
                  <a:pt x="0" y="99"/>
                  <a:pt x="0" y="97"/>
                  <a:pt x="0" y="97"/>
                </a:cubicBezTo>
                <a:cubicBezTo>
                  <a:pt x="5" y="77"/>
                  <a:pt x="5" y="77"/>
                  <a:pt x="5" y="77"/>
                </a:cubicBezTo>
                <a:lnTo>
                  <a:pt x="15" y="31"/>
                </a:lnTo>
                <a:close/>
              </a:path>
            </a:pathLst>
          </a:custGeom>
          <a:solidFill>
            <a:schemeClr val="accent1"/>
          </a:solidFill>
          <a:ln w="3175" cap="flat" cmpd="sng" algn="ctr">
            <a:noFill/>
            <a:prstDash val="solid"/>
          </a:ln>
          <a:effectLst>
            <a:outerShdw blurRad="50800" dist="25400" dir="2700000" algn="tl" rotWithShape="0">
              <a:prstClr val="black">
                <a:alpha val="15000"/>
              </a:prstClr>
            </a:outerShdw>
          </a:effectLst>
        </p:spPr>
        <p:txBody>
          <a:bodyPr lIns="36000" tIns="0" rIns="0" bIns="0" anchor="ctr">
            <a:normAutofit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strike="noStrike" kern="0" noProof="1">
                <a:solidFill>
                  <a:schemeClr val="bg1"/>
                </a:solidFill>
                <a:latin typeface="+mn-lt"/>
                <a:ea typeface="+mn-ea"/>
                <a:cs typeface="+mn-ea"/>
              </a:rPr>
              <a:t>05</a:t>
            </a:r>
            <a:endParaRPr lang="zh-CN" altLang="en-US" sz="2400" strike="noStrike" kern="0" noProof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cxnSp>
        <p:nvCxnSpPr>
          <p:cNvPr id="63" name="直接箭头连接符 62"/>
          <p:cNvCxnSpPr/>
          <p:nvPr>
            <p:custDataLst>
              <p:tags r:id="rId23"/>
            </p:custDataLst>
          </p:nvPr>
        </p:nvCxnSpPr>
        <p:spPr bwMode="auto">
          <a:xfrm flipV="1">
            <a:off x="9535160" y="1978025"/>
            <a:ext cx="0" cy="572135"/>
          </a:xfrm>
          <a:prstGeom prst="straightConnector1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椭圆 63"/>
          <p:cNvSpPr/>
          <p:nvPr>
            <p:custDataLst>
              <p:tags r:id="rId24"/>
            </p:custDataLst>
          </p:nvPr>
        </p:nvSpPr>
        <p:spPr bwMode="auto">
          <a:xfrm>
            <a:off x="9485630" y="2401570"/>
            <a:ext cx="109855" cy="10985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30000" lnSpcReduction="20000"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 dirty="0"/>
          </a:p>
        </p:txBody>
      </p:sp>
      <p:sp>
        <p:nvSpPr>
          <p:cNvPr id="39" name="矩形 38"/>
          <p:cNvSpPr/>
          <p:nvPr/>
        </p:nvSpPr>
        <p:spPr>
          <a:xfrm>
            <a:off x="3464559" y="481965"/>
            <a:ext cx="1713230" cy="4572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base"/>
            <a:r>
              <a:rPr lang="zh-CN" altLang="en-US" sz="24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制作流程</a:t>
            </a:r>
            <a:r>
              <a:rPr lang="zh-CN" altLang="en-US" sz="2400" b="1" strike="noStrike" noProof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：</a:t>
            </a:r>
            <a:endParaRPr lang="zh-CN" altLang="en-US" sz="2400" b="1" strike="noStrike" noProof="1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alpha val="40000"/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图片 3" descr="a2c9eb1d642040419c88d16f1b456c05_th (1)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705" y="-17145"/>
            <a:ext cx="3110230" cy="6891655"/>
          </a:xfrm>
          <a:prstGeom prst="rect">
            <a:avLst/>
          </a:prstGeom>
        </p:spPr>
      </p:pic>
      <p:pic>
        <p:nvPicPr>
          <p:cNvPr id="10" name="图片 9" descr="107d70daf8d14ccba10539fa34953752"/>
          <p:cNvPicPr>
            <a:picLocks noChangeAspect="1"/>
          </p:cNvPicPr>
          <p:nvPr/>
        </p:nvPicPr>
        <p:blipFill>
          <a:blip r:embed="rId26">
            <a:lum bright="6000"/>
          </a:blip>
          <a:srcRect t="16258" b="17313"/>
          <a:stretch>
            <a:fillRect/>
          </a:stretch>
        </p:blipFill>
        <p:spPr>
          <a:xfrm>
            <a:off x="9039860" y="5548630"/>
            <a:ext cx="3130550" cy="1282065"/>
          </a:xfrm>
          <a:prstGeom prst="flowChartProcess">
            <a:avLst/>
          </a:prstGeo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3" grpId="0"/>
      <p:bldP spid="48" grpId="0"/>
      <p:bldP spid="49" grpId="0"/>
      <p:bldP spid="14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8434" name="图片 6" descr="u=3448828465,820825563&amp;fm=23&amp;gp=0"/>
          <p:cNvPicPr>
            <a:picLocks noChangeAspect="1"/>
          </p:cNvPicPr>
          <p:nvPr/>
        </p:nvPicPr>
        <p:blipFill>
          <a:blip r:embed="rId1">
            <a:lum bright="12000"/>
          </a:blip>
          <a:srcRect l="26433" r="33977"/>
          <a:stretch>
            <a:fillRect/>
          </a:stretch>
        </p:blipFill>
        <p:spPr>
          <a:xfrm>
            <a:off x="601345" y="110490"/>
            <a:ext cx="2287270" cy="6709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文本框 2"/>
          <p:cNvSpPr txBox="1"/>
          <p:nvPr/>
        </p:nvSpPr>
        <p:spPr>
          <a:xfrm>
            <a:off x="1349693" y="325755"/>
            <a:ext cx="2727325" cy="3962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rPr>
              <a:t>扎染扎制的基本方法：</a:t>
            </a:r>
            <a:endParaRPr lang="zh-CN" altLang="en-US" sz="2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29174" y="906779"/>
            <a:ext cx="5783580" cy="7010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base"/>
            <a:r>
              <a:rPr lang="zh-CN" altLang="zh-CN" sz="40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cs typeface="+mn-ea"/>
                <a:sym typeface="+mn-ea"/>
              </a:rPr>
              <a:t>缝绞         </a:t>
            </a:r>
            <a:r>
              <a:rPr lang="zh-CN" altLang="zh-CN" sz="4000" b="1" strike="noStrike" noProof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捆扎         夹扎</a:t>
            </a:r>
            <a:endParaRPr lang="zh-CN" altLang="zh-CN" sz="4000" b="1" strike="noStrike" noProof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alpha val="40000"/>
                    <a:lumMod val="50000"/>
                  </a:schemeClr>
                </a:outerShdw>
              </a:effectLst>
              <a:sym typeface="+mn-ea"/>
            </a:endParaRPr>
          </a:p>
        </p:txBody>
      </p:sp>
      <p:pic>
        <p:nvPicPr>
          <p:cNvPr id="18437" name="Picture 4" descr="12932350314188863716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680" y="3194685"/>
            <a:ext cx="4162425" cy="189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1376060151418886371718"/>
          <p:cNvPicPr>
            <a:picLocks noChangeAspect="1"/>
          </p:cNvPicPr>
          <p:nvPr/>
        </p:nvPicPr>
        <p:blipFill>
          <a:blip r:embed="rId3">
            <a:lum contrast="23999"/>
          </a:blip>
          <a:stretch>
            <a:fillRect/>
          </a:stretch>
        </p:blipFill>
        <p:spPr>
          <a:xfrm>
            <a:off x="3413125" y="1565275"/>
            <a:ext cx="4112260" cy="15944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16365236614188863717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305" y="1565275"/>
            <a:ext cx="4083685" cy="15944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10" descr="5918580114188863716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610" y="3197860"/>
            <a:ext cx="4046220" cy="18249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1" name="图片 8" descr="timg"/>
          <p:cNvPicPr>
            <a:picLocks noChangeAspect="1"/>
          </p:cNvPicPr>
          <p:nvPr/>
        </p:nvPicPr>
        <p:blipFill>
          <a:blip r:embed="rId6"/>
          <a:srcRect t="6259" r="50423"/>
          <a:stretch>
            <a:fillRect/>
          </a:stretch>
        </p:blipFill>
        <p:spPr>
          <a:xfrm>
            <a:off x="3416300" y="5048885"/>
            <a:ext cx="4078605" cy="1692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图片 9" descr="timg"/>
          <p:cNvPicPr>
            <a:picLocks noChangeAspect="1"/>
          </p:cNvPicPr>
          <p:nvPr/>
        </p:nvPicPr>
        <p:blipFill>
          <a:blip r:embed="rId6"/>
          <a:srcRect l="49640"/>
          <a:stretch>
            <a:fillRect/>
          </a:stretch>
        </p:blipFill>
        <p:spPr>
          <a:xfrm>
            <a:off x="7647305" y="5048885"/>
            <a:ext cx="4084320" cy="1692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3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7650" name="Text Box 2"/>
          <p:cNvSpPr txBox="1"/>
          <p:nvPr/>
        </p:nvSpPr>
        <p:spPr>
          <a:xfrm>
            <a:off x="437833" y="937578"/>
            <a:ext cx="2670175" cy="14630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535305" indent="-469900" algn="l" defTabSz="683895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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35305" indent="-78105" algn="l" defTabSz="683895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Calibri" panose="020F0502020204030204" charset="0"/>
              <a:defRPr>
                <a:solidFill>
                  <a:srgbClr val="7F7F7F"/>
                </a:solidFill>
                <a:latin typeface="+mn-lt"/>
                <a:ea typeface="+mn-ea"/>
              </a:defRPr>
            </a:lvl2pPr>
            <a:lvl3pPr marL="855980" indent="-170180" algn="l" defTabSz="683895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rgbClr val="7F7F7F"/>
                </a:solidFill>
                <a:latin typeface="+mn-lt"/>
                <a:ea typeface="+mn-ea"/>
              </a:defRPr>
            </a:lvl3pPr>
            <a:lvl4pPr marL="1198880" indent="-170180" algn="l" defTabSz="683895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rgbClr val="7F7F7F"/>
                </a:solidFill>
                <a:latin typeface="+mn-lt"/>
                <a:ea typeface="+mn-ea"/>
              </a:defRPr>
            </a:lvl4pPr>
            <a:lvl5pPr marL="1541780" indent="-170180" algn="l" defTabSz="683895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rgbClr val="7F7F7F"/>
                </a:solidFill>
                <a:latin typeface="+mn-lt"/>
                <a:ea typeface="+mn-ea"/>
              </a:defRPr>
            </a:lvl5pPr>
          </a:lstStyle>
          <a:p>
            <a:pPr marL="0" lvl="0" indent="0"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r>
              <a:rPr lang="zh-CN" altLang="en-US" sz="3600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平针缝绞法</a:t>
            </a:r>
            <a:r>
              <a:rPr lang="zh-CN" altLang="en-US" sz="1800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用大针穿线，沿设计好的图案在布料上均匀平缝后拉紧。</a:t>
            </a:r>
            <a:endParaRPr lang="zh-CN" altLang="en-US" sz="1800" b="1" strike="noStrike" noProof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698" name="Text Box 2"/>
          <p:cNvSpPr txBox="1"/>
          <p:nvPr/>
        </p:nvSpPr>
        <p:spPr>
          <a:xfrm>
            <a:off x="381000" y="3806825"/>
            <a:ext cx="2670175" cy="11887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535305" indent="-469900" algn="l" defTabSz="683895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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35305" indent="-78105" algn="l" defTabSz="683895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Calibri" panose="020F0502020204030204" charset="0"/>
              <a:defRPr>
                <a:solidFill>
                  <a:srgbClr val="7F7F7F"/>
                </a:solidFill>
                <a:latin typeface="+mn-lt"/>
                <a:ea typeface="+mn-ea"/>
              </a:defRPr>
            </a:lvl2pPr>
            <a:lvl3pPr marL="855980" indent="-170180" algn="l" defTabSz="683895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rgbClr val="7F7F7F"/>
                </a:solidFill>
                <a:latin typeface="+mn-lt"/>
                <a:ea typeface="+mn-ea"/>
              </a:defRPr>
            </a:lvl3pPr>
            <a:lvl4pPr marL="1198880" indent="-170180" algn="l" defTabSz="683895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rgbClr val="7F7F7F"/>
                </a:solidFill>
                <a:latin typeface="+mn-lt"/>
                <a:ea typeface="+mn-ea"/>
              </a:defRPr>
            </a:lvl4pPr>
            <a:lvl5pPr marL="1541780" indent="-170180" algn="l" defTabSz="683895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rgbClr val="7F7F7F"/>
                </a:solidFill>
                <a:latin typeface="+mn-lt"/>
                <a:ea typeface="+mn-ea"/>
              </a:defRPr>
            </a:lvl5pPr>
          </a:lstStyle>
          <a:p>
            <a:pPr marL="0" lvl="0" indent="0"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r>
              <a:rPr lang="en-US" altLang="zh-CN" sz="3600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zh-CN" altLang="en-US" sz="3600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卷针缝绞法</a:t>
            </a:r>
            <a:r>
              <a:rPr lang="zh-CN" altLang="en-US" sz="1800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利用针与布的卷缝可得到斜线的点状纹样。</a:t>
            </a:r>
            <a:endParaRPr lang="zh-CN" altLang="en-US" sz="2400" b="1" strike="noStrike" noProof="1" dirty="0">
              <a:solidFill>
                <a:srgbClr val="0000CC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5110" y="295908"/>
            <a:ext cx="1203960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base"/>
            <a:r>
              <a:rPr lang="zh-CN" altLang="zh-CN" sz="2000" b="1" strike="noStrike" noProof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缝绞法：</a:t>
            </a:r>
            <a:endParaRPr lang="zh-CN" altLang="en-US" sz="2000" strike="noStrike" noProof="1"/>
          </a:p>
        </p:txBody>
      </p:sp>
      <p:pic>
        <p:nvPicPr>
          <p:cNvPr id="48130" name="Picture 4" descr="照片 016"/>
          <p:cNvPicPr>
            <a:picLocks noGrp="1" noChangeAspect="1"/>
          </p:cNvPicPr>
          <p:nvPr>
            <p:ph idx="1"/>
          </p:nvPr>
        </p:nvPicPr>
        <p:blipFill>
          <a:blip r:embed="rId2">
            <a:lum bright="17999" contrast="29999"/>
          </a:blip>
          <a:stretch>
            <a:fillRect/>
          </a:stretch>
        </p:blipFill>
        <p:spPr>
          <a:xfrm>
            <a:off x="3439160" y="367665"/>
            <a:ext cx="3411220" cy="2555240"/>
          </a:xfrm>
        </p:spPr>
      </p:pic>
      <p:pic>
        <p:nvPicPr>
          <p:cNvPr id="48131" name="Picture 5" descr="照片 021"/>
          <p:cNvPicPr>
            <a:picLocks noChangeAspect="1"/>
          </p:cNvPicPr>
          <p:nvPr/>
        </p:nvPicPr>
        <p:blipFill>
          <a:blip r:embed="rId3">
            <a:lum bright="6000" contrast="11999"/>
          </a:blip>
          <a:stretch>
            <a:fillRect/>
          </a:stretch>
        </p:blipFill>
        <p:spPr>
          <a:xfrm>
            <a:off x="6247765" y="937895"/>
            <a:ext cx="3411220" cy="2555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2" name="Picture 6" descr="照片 1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4650" y="2385695"/>
            <a:ext cx="2760980" cy="2056130"/>
          </a:xfrm>
          <a:prstGeom prst="rect">
            <a:avLst/>
          </a:prstGeom>
          <a:noFill/>
          <a:ln w="9525">
            <a:noFill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9699" name="Picture 3" descr="5246271521418886371730"/>
          <p:cNvPicPr>
            <a:picLocks noChangeAspect="1"/>
          </p:cNvPicPr>
          <p:nvPr/>
        </p:nvPicPr>
        <p:blipFill>
          <a:blip r:embed="rId5">
            <a:lum bright="12000"/>
          </a:blip>
          <a:stretch>
            <a:fillRect/>
          </a:stretch>
        </p:blipFill>
        <p:spPr>
          <a:xfrm>
            <a:off x="3481705" y="3636645"/>
            <a:ext cx="3893185" cy="2308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0" name="Picture 4" descr="11967254014188863717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3080" y="4936490"/>
            <a:ext cx="3564890" cy="19443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3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35255" y="472440"/>
            <a:ext cx="3323590" cy="1188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base"/>
            <a:r>
              <a:rPr lang="en-US" altLang="zh-CN" strike="noStrike" noProof="1">
                <a:latin typeface="Arial" panose="020B0604020202020204" pitchFamily="34" charset="0"/>
                <a:ea typeface="黑体" panose="02010609060101010101" charset="-122"/>
                <a:cs typeface="+mn-ea"/>
                <a:sym typeface="+mn-ea"/>
              </a:rPr>
              <a:t> 1.</a:t>
            </a:r>
            <a:r>
              <a:rPr lang="zh-CN" altLang="en-US" sz="3600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捆扎法</a:t>
            </a:r>
            <a:r>
              <a:rPr lang="zh-CN" altLang="en-US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是将布料揪起一点，顺成长条，然后用绳子或皮筋捆扎起来。</a:t>
            </a:r>
            <a:endParaRPr lang="zh-CN" altLang="en-US" b="1" strike="noStrike" noProof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1290" y="2301875"/>
            <a:ext cx="3192145" cy="1188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defTabSz="914400" eaLnBrk="1" fontAlgn="base" hangingPunct="1">
              <a:spcBef>
                <a:spcPct val="5000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r>
              <a:rPr lang="en-US" altLang="zh-CN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2.</a:t>
            </a:r>
            <a:r>
              <a:rPr lang="zh-CN" altLang="en-US" sz="3600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折叠扎法</a:t>
            </a:r>
            <a:r>
              <a:rPr lang="zh-CN" altLang="en-US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将布料对折后，中间用绳子或皮筋扎成几段。</a:t>
            </a:r>
            <a:endParaRPr lang="zh-CN" altLang="en-US" b="1" strike="noStrike" noProof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3035" y="3949700"/>
            <a:ext cx="3303905" cy="1188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defTabSz="914400" eaLnBrk="1" fontAlgn="base" hangingPunct="1">
              <a:spcBef>
                <a:spcPct val="5000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r>
              <a:rPr lang="en-US" altLang="zh-CN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3.</a:t>
            </a:r>
            <a:r>
              <a:rPr lang="zh-CN" altLang="en-US" sz="3600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打结扎法</a:t>
            </a:r>
            <a:r>
              <a:rPr lang="zh-CN" altLang="en-US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是将布料作对角、折叠、不同方式折曲后自身打结抽紧。</a:t>
            </a:r>
            <a:endParaRPr lang="zh-CN" altLang="en-US" b="1" strike="noStrike" noProof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4465" y="5461000"/>
            <a:ext cx="3145155" cy="1127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base"/>
            <a:r>
              <a:rPr lang="en-US" altLang="zh-CN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4.</a:t>
            </a:r>
            <a:r>
              <a:rPr lang="zh-CN" altLang="en-US" sz="3200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包物法</a:t>
            </a:r>
            <a:r>
              <a:rPr lang="zh-CN" altLang="en-US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将布料中包入豆子、硬币或小石子，再扎紧。</a:t>
            </a:r>
            <a:endParaRPr lang="zh-CN" altLang="en-US" b="1" strike="noStrike" noProof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24579" name="Picture 3" descr="7728450091418886371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985" y="2003425"/>
            <a:ext cx="4045585" cy="1539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0" name="Picture 4" descr="9488687814188863717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205" y="2002155"/>
            <a:ext cx="4495165" cy="15570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3" descr="4358706491418886371742"/>
          <p:cNvPicPr>
            <a:picLocks noChangeAspect="1"/>
          </p:cNvPicPr>
          <p:nvPr/>
        </p:nvPicPr>
        <p:blipFill>
          <a:blip r:embed="rId4">
            <a:lum bright="23999"/>
          </a:blip>
          <a:stretch>
            <a:fillRect/>
          </a:stretch>
        </p:blipFill>
        <p:spPr>
          <a:xfrm>
            <a:off x="3661410" y="3667125"/>
            <a:ext cx="3110865" cy="1517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8" name="Picture 4" descr="P11205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2275" y="5307330"/>
            <a:ext cx="2920365" cy="1435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21000" contrast="37000"/>
          </a:blip>
          <a:srcRect t="24074" r="43759"/>
          <a:stretch>
            <a:fillRect/>
          </a:stretch>
        </p:blipFill>
        <p:spPr bwMode="auto">
          <a:xfrm>
            <a:off x="6772275" y="3667125"/>
            <a:ext cx="2489835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9" descr="照片 118"/>
          <p:cNvPicPr>
            <a:picLocks noChangeAspect="1"/>
          </p:cNvPicPr>
          <p:nvPr/>
        </p:nvPicPr>
        <p:blipFill>
          <a:blip r:embed="rId7">
            <a:lum bright="6000"/>
          </a:blip>
          <a:srcRect l="12128"/>
          <a:stretch>
            <a:fillRect/>
          </a:stretch>
        </p:blipFill>
        <p:spPr>
          <a:xfrm flipH="1">
            <a:off x="8646795" y="203200"/>
            <a:ext cx="3630930" cy="1673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8" descr="照片 025"/>
          <p:cNvPicPr>
            <a:picLocks noChangeAspect="1"/>
          </p:cNvPicPr>
          <p:nvPr/>
        </p:nvPicPr>
        <p:blipFill>
          <a:blip r:embed="rId8">
            <a:lum bright="6000"/>
          </a:blip>
          <a:stretch>
            <a:fillRect/>
          </a:stretch>
        </p:blipFill>
        <p:spPr>
          <a:xfrm flipH="1">
            <a:off x="6651625" y="184150"/>
            <a:ext cx="2538730" cy="1692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 descr="1-1403040ZS33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5400000">
            <a:off x="4130040" y="4599305"/>
            <a:ext cx="1646555" cy="2844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6"/>
          <a:srcRect l="56241"/>
          <a:stretch>
            <a:fillRect/>
          </a:stretch>
        </p:blipFill>
        <p:spPr>
          <a:xfrm>
            <a:off x="9215120" y="3667125"/>
            <a:ext cx="2971165" cy="1527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 descr="c6d6864bcf06b06df29e849b7371c48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0460" y="5307330"/>
            <a:ext cx="3041650" cy="1435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49530" y="157480"/>
            <a:ext cx="1195705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base"/>
            <a:r>
              <a:rPr lang="zh-CN" altLang="zh-CN" sz="1600" b="1" strike="noStrike" noProof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捆扎法：</a:t>
            </a:r>
            <a:endParaRPr lang="zh-CN" altLang="en-US" sz="1600" strike="noStrike" noProof="1"/>
          </a:p>
        </p:txBody>
      </p:sp>
      <p:pic>
        <p:nvPicPr>
          <p:cNvPr id="20" name="图片 19" descr="fb37440d3d7a49598c9e475c426156b8_th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4745" y="220345"/>
            <a:ext cx="2976880" cy="1692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3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61035" y="1039495"/>
            <a:ext cx="3538855" cy="1737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base"/>
            <a:r>
              <a:rPr lang="zh-CN" altLang="en-US" sz="3600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夹扎法</a:t>
            </a:r>
            <a:r>
              <a:rPr lang="zh-CN" altLang="en-US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是利用不同形状木板或竹片将折叠后的织物夹住，然后用绳捆紧。还可用条状木板斜夹捆扎木板两头，可做成连续图案。</a:t>
            </a:r>
            <a:endParaRPr lang="zh-CN" altLang="en-US" b="1" strike="noStrike" noProof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7" name="Picture 5" descr="照片 044"/>
          <p:cNvPicPr>
            <a:picLocks noChangeAspect="1"/>
          </p:cNvPicPr>
          <p:nvPr/>
        </p:nvPicPr>
        <p:blipFill>
          <a:blip r:embed="rId2">
            <a:lum bright="23999" contrast="6000"/>
          </a:blip>
          <a:stretch>
            <a:fillRect/>
          </a:stretch>
        </p:blipFill>
        <p:spPr>
          <a:xfrm>
            <a:off x="9176385" y="723265"/>
            <a:ext cx="2550160" cy="21031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4" descr="照片 052"/>
          <p:cNvPicPr>
            <a:picLocks noChangeAspect="1"/>
          </p:cNvPicPr>
          <p:nvPr/>
        </p:nvPicPr>
        <p:blipFill>
          <a:blip r:embed="rId3">
            <a:lum bright="6000" contrast="11999"/>
          </a:blip>
          <a:stretch>
            <a:fillRect/>
          </a:stretch>
        </p:blipFill>
        <p:spPr>
          <a:xfrm>
            <a:off x="6903085" y="723900"/>
            <a:ext cx="2808605" cy="21012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275590" y="391795"/>
            <a:ext cx="834390" cy="335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base"/>
            <a:r>
              <a:rPr lang="zh-CN" altLang="en-US" sz="1600" strike="noStrike" noProof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夹扎法</a:t>
            </a:r>
            <a:endParaRPr lang="zh-CN" altLang="en-US" sz="1600" strike="noStrike" noProof="1"/>
          </a:p>
        </p:txBody>
      </p:sp>
      <p:pic>
        <p:nvPicPr>
          <p:cNvPr id="13" name="Picture 3" descr="C:\Users\Administrator\Desktop\扎染图\t019a9928c256f0dc6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75" y="4275455"/>
            <a:ext cx="3898900" cy="2245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6" descr="I:\截图素材\QQ图片2015032511445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340" y="2049780"/>
            <a:ext cx="3039745" cy="2614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 descr="tim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085" y="4168140"/>
            <a:ext cx="4998720" cy="1993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4" descr="照片 052"/>
          <p:cNvPicPr>
            <a:picLocks noChangeAspect="1"/>
          </p:cNvPicPr>
          <p:nvPr/>
        </p:nvPicPr>
        <p:blipFill>
          <a:blip r:embed="rId3">
            <a:lum bright="6000" contrast="11999"/>
          </a:blip>
          <a:stretch>
            <a:fillRect/>
          </a:stretch>
        </p:blipFill>
        <p:spPr>
          <a:xfrm>
            <a:off x="6903085" y="723900"/>
            <a:ext cx="2808605" cy="21012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5" descr="照片 044"/>
          <p:cNvPicPr>
            <a:picLocks noChangeAspect="1"/>
          </p:cNvPicPr>
          <p:nvPr/>
        </p:nvPicPr>
        <p:blipFill>
          <a:blip r:embed="rId2">
            <a:lum bright="23999" contrast="6000"/>
          </a:blip>
          <a:stretch>
            <a:fillRect/>
          </a:stretch>
        </p:blipFill>
        <p:spPr>
          <a:xfrm>
            <a:off x="9176385" y="723265"/>
            <a:ext cx="2550160" cy="21031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18999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2530" name="图片 4" descr="timg (9)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045" y="4497705"/>
            <a:ext cx="2829560" cy="2352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257175" y="405130"/>
            <a:ext cx="3179445" cy="1143000"/>
          </a:xfrm>
          <a:effectLst>
            <a:glow rad="101600">
              <a:schemeClr val="bg1">
                <a:alpha val="40000"/>
              </a:schemeClr>
            </a:glow>
          </a:effectLst>
        </p:spPr>
        <p:txBody>
          <a:bodyPr vert="horz" wrap="square" lIns="91440" tIns="45720" rIns="91440" bIns="45720" anchor="ctr"/>
          <a:p>
            <a:pPr lvl="0" eaLnBrk="1" fontAlgn="base" hangingPunct="1"/>
            <a:r>
              <a:rPr lang="zh-CN" altLang="en-US" sz="4800" b="1" strike="noStrike" noProof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合作探究：</a:t>
            </a:r>
            <a:endParaRPr lang="zh-CN" altLang="en-US" sz="4800" b="1" strike="noStrike" noProof="1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4700" y="1656715"/>
            <a:ext cx="10589895" cy="3383280"/>
          </a:xfrm>
          <a:prstGeom prst="rect">
            <a:avLst/>
          </a:prstGeom>
          <a:noFill/>
          <a:effectLst>
            <a:glow rad="990600">
              <a:schemeClr val="bg1">
                <a:alpha val="40000"/>
              </a:schemeClr>
            </a:glow>
          </a:effectLst>
        </p:spPr>
        <p:txBody>
          <a:bodyPr wrap="square" rtlCol="0" anchor="t">
            <a:spAutoFit/>
          </a:bodyPr>
          <a:p>
            <a:pPr lvl="0" eaLnBrk="1" fontAlgn="base" hangingPunct="1"/>
            <a:r>
              <a:rPr lang="zh-CN" altLang="en-US" sz="3600" b="1" strike="noStrike" noProof="1" dirty="0"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请自由选用工具材料、技法，两人合作完成一件扎染作品 。</a:t>
            </a:r>
            <a:endParaRPr lang="zh-CN" altLang="en-US" sz="3600" b="1" strike="noStrike" noProof="1" dirty="0"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lvl="0" eaLnBrk="1" fontAlgn="base" hangingPunct="1"/>
            <a:r>
              <a:rPr lang="zh-CN" altLang="en-US" sz="3600" b="1" strike="noStrike" noProof="1" dirty="0"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温馨提示：</a:t>
            </a:r>
            <a:endParaRPr lang="zh-CN" altLang="en-US" sz="3600" b="1" strike="noStrike" noProof="1" dirty="0"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lvl="0" eaLnBrk="1" fontAlgn="base" hangingPunct="1"/>
            <a:r>
              <a:rPr lang="en-US" altLang="zh-CN" sz="3600" b="1" strike="noStrike" noProof="1"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1</a:t>
            </a:r>
            <a:r>
              <a:rPr lang="zh-CN" altLang="en-US" sz="3600" b="1" strike="noStrike" noProof="1" dirty="0"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、扎捆时注意间隔的距离，扎捆越多就留白越多。</a:t>
            </a:r>
            <a:endParaRPr lang="zh-CN" altLang="en-US" sz="3600" b="1" strike="noStrike" noProof="1" dirty="0"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lvl="0" eaLnBrk="1" fontAlgn="base" hangingPunct="1"/>
            <a:r>
              <a:rPr lang="en-US" altLang="zh-CN" sz="3600" b="1" strike="noStrike" noProof="1"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2</a:t>
            </a:r>
            <a:r>
              <a:rPr lang="zh-CN" altLang="en-US" sz="3600" b="1" strike="noStrike" noProof="1" dirty="0"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、扎绳的力度直接影响染色的效果。</a:t>
            </a:r>
            <a:endParaRPr lang="zh-CN" altLang="en-US" sz="3600" b="1" strike="noStrike" noProof="1" dirty="0"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lvl="0" eaLnBrk="1" fontAlgn="base" hangingPunct="1"/>
            <a:r>
              <a:rPr lang="en-US" altLang="zh-CN" sz="3600" b="1" strike="noStrike" noProof="1"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3</a:t>
            </a:r>
            <a:r>
              <a:rPr lang="zh-CN" altLang="en-US" sz="3600" b="1" strike="noStrike" noProof="1" dirty="0"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、系绳子的时候要系活扣，染完后便于解开</a:t>
            </a:r>
            <a:r>
              <a:rPr lang="zh-CN" altLang="en-US" b="1" strike="noStrike" noProof="1" dirty="0"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。</a:t>
            </a:r>
            <a:endParaRPr lang="zh-CN" altLang="en-US" b="1" strike="noStrike" noProof="1" dirty="0"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4" name="图片 12" descr="微信图片_201705092137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47455" y="46990"/>
            <a:ext cx="3317875" cy="1343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图片 13" descr="微信图片_2017050921375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110" y="5530850"/>
            <a:ext cx="312483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6" name="图片 14" descr="微信图片_201705092138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" y="5530850"/>
            <a:ext cx="3161665" cy="12788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图片 15" descr="微信图片_201705092138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30" y="62230"/>
            <a:ext cx="3287713" cy="1330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图片 16" descr="微信图片_201705092138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5700395"/>
            <a:ext cx="2819400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4" name="Picture 4" descr="P11206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025" y="1645285"/>
            <a:ext cx="4356735" cy="3666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t01145341989c13fef1"/>
          <p:cNvPicPr>
            <a:picLocks noChangeAspect="1"/>
          </p:cNvPicPr>
          <p:nvPr/>
        </p:nvPicPr>
        <p:blipFill>
          <a:blip r:embed="rId8"/>
          <a:srcRect l="7336" r="3668"/>
          <a:stretch>
            <a:fillRect/>
          </a:stretch>
        </p:blipFill>
        <p:spPr>
          <a:xfrm rot="-5400000">
            <a:off x="2147570" y="1914525"/>
            <a:ext cx="3662045" cy="3171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 descr="mp4787224_1425608222211_4_th_fv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5400000">
            <a:off x="4196080" y="541655"/>
            <a:ext cx="3665855" cy="587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微信图片_201705092139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6795" y="1637665"/>
            <a:ext cx="5399405" cy="3582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4" descr="照片 052"/>
          <p:cNvPicPr>
            <a:picLocks noChangeAspect="1"/>
          </p:cNvPicPr>
          <p:nvPr/>
        </p:nvPicPr>
        <p:blipFill>
          <a:blip r:embed="rId11">
            <a:lum bright="6000" contrast="11999"/>
          </a:blip>
          <a:stretch>
            <a:fillRect/>
          </a:stretch>
        </p:blipFill>
        <p:spPr>
          <a:xfrm>
            <a:off x="3613785" y="1480185"/>
            <a:ext cx="5438140" cy="3945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3" descr="C:\Users\Administrator\Desktop\扎染图\t019a9928c256f0dc6a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45255" y="1450975"/>
            <a:ext cx="6235700" cy="4003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20" descr="1-1403040ZS330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38600" y="1439545"/>
            <a:ext cx="4138930" cy="3985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1492" name="Picture 4" descr="扎染-55"/>
          <p:cNvPicPr>
            <a:picLocks noChangeAspect="1"/>
          </p:cNvPicPr>
          <p:nvPr/>
        </p:nvPicPr>
        <p:blipFill>
          <a:blip r:embed="rId14">
            <a:lum contrast="11999"/>
          </a:blip>
          <a:stretch>
            <a:fillRect/>
          </a:stretch>
        </p:blipFill>
        <p:spPr>
          <a:xfrm>
            <a:off x="4297680" y="1480185"/>
            <a:ext cx="3620770" cy="3974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 descr="20151010102002_4717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-5400000">
            <a:off x="4212590" y="564515"/>
            <a:ext cx="3995420" cy="5784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25" descr="14709636342368588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92450" y="1480185"/>
            <a:ext cx="5829935" cy="394525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" name="对象 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50545" y="4208145"/>
          <a:ext cx="9715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showAsIcon="1" r:id="rId17" imgW="971550" imgH="666750" progId="PowerPoint.Show.12">
                  <p:embed/>
                </p:oleObj>
              </mc:Choice>
              <mc:Fallback>
                <p:oleObj name="" showAsIcon="1" r:id="rId17" imgW="971550" imgH="666750" progId="PowerPoint.Show.12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50545" y="4208145"/>
                        <a:ext cx="971550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4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5" presetClass="exit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0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500"/>
                            </p:stCondLst>
                            <p:childTnLst>
                              <p:par>
                                <p:cTn id="36" presetID="1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5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9000"/>
                            </p:stCondLst>
                            <p:childTnLst>
                              <p:par>
                                <p:cTn id="46" presetID="9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500"/>
                            </p:stCondLst>
                            <p:childTnLst>
                              <p:par>
                                <p:cTn id="5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6000"/>
                            </p:stCondLst>
                            <p:childTnLst>
                              <p:par>
                                <p:cTn id="57" presetID="2" presetClass="exit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500"/>
                            </p:stCondLst>
                            <p:childTnLst>
                              <p:par>
                                <p:cTn id="68" presetID="54" presetClass="exit" presetSubtype="0" decel="10000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60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9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8500"/>
                            </p:stCondLst>
                            <p:childTnLst>
                              <p:par>
                                <p:cTn id="82" presetID="8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3" dur="1000"/>
                                        <p:tgtEl>
                                          <p:spTgt spid="191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25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0"/>
                            </p:stCondLst>
                            <p:childTnLst>
                              <p:par>
                                <p:cTn id="92" presetID="1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9000"/>
                            </p:stCondLst>
                            <p:childTnLst>
                              <p:par>
                                <p:cTn id="96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7" name="图片 27" descr="01158e582c039fa84a0d304f73ad87.jpg@900w_1l_2o_100s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165" y="-19685"/>
            <a:ext cx="12292330" cy="68980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601980" y="170180"/>
            <a:ext cx="1554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fontAlgn="base"/>
            <a:r>
              <a:rPr lang="zh-CN" alt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cs typeface="+mn-ea"/>
                <a:sym typeface="+mn-ea"/>
              </a:rPr>
              <a:t>学生作业讲评</a:t>
            </a:r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5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 descr="004lE7yazy6QWYu0gS135&amp;690"/>
          <p:cNvPicPr>
            <a:picLocks noChangeAspect="1"/>
          </p:cNvPicPr>
          <p:nvPr/>
        </p:nvPicPr>
        <p:blipFill>
          <a:blip r:embed="rId2">
            <a:lum bright="6000"/>
          </a:blip>
          <a:stretch>
            <a:fillRect/>
          </a:stretch>
        </p:blipFill>
        <p:spPr>
          <a:xfrm>
            <a:off x="4772660" y="213360"/>
            <a:ext cx="3208655" cy="362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001i5zE4gy6JctXsKDzfd&amp;6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870" y="69850"/>
            <a:ext cx="3020060" cy="3766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6fe4f1a543e5c6f36e84a662dbd9_750_500.c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75" y="4104005"/>
            <a:ext cx="3811270" cy="2486660"/>
          </a:xfrm>
          <a:prstGeom prst="rect">
            <a:avLst/>
          </a:prstGeom>
        </p:spPr>
      </p:pic>
      <p:pic>
        <p:nvPicPr>
          <p:cNvPr id="5" name="图片 4" descr="timg (14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30" y="147955"/>
            <a:ext cx="2806700" cy="3791585"/>
          </a:xfrm>
          <a:prstGeom prst="rect">
            <a:avLst/>
          </a:prstGeom>
        </p:spPr>
      </p:pic>
      <p:pic>
        <p:nvPicPr>
          <p:cNvPr id="18" name="图片 17" descr="20150730090940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6495" y="3939540"/>
            <a:ext cx="2564130" cy="2795270"/>
          </a:xfrm>
          <a:prstGeom prst="rect">
            <a:avLst/>
          </a:prstGeom>
        </p:spPr>
      </p:pic>
      <p:pic>
        <p:nvPicPr>
          <p:cNvPr id="21" name="图片 20" descr="timg (10)"/>
          <p:cNvPicPr>
            <a:picLocks noChangeAspect="1"/>
          </p:cNvPicPr>
          <p:nvPr/>
        </p:nvPicPr>
        <p:blipFill>
          <a:blip r:embed="rId7"/>
          <a:srcRect l="5377" t="19195" r="-5987" b="14509"/>
          <a:stretch>
            <a:fillRect/>
          </a:stretch>
        </p:blipFill>
        <p:spPr>
          <a:xfrm>
            <a:off x="8332470" y="4247515"/>
            <a:ext cx="4076065" cy="23215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6220" y="14795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fontAlgn="base"/>
            <a:r>
              <a:rPr lang="zh-CN" alt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cs typeface="+mn-ea"/>
                <a:sym typeface="+mn-ea"/>
              </a:rPr>
              <a:t>课外拓展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2" name="图片 11" descr="0b353b44a211fa8286587407ca88a9cd"/>
          <p:cNvPicPr>
            <a:picLocks noChangeAspect="1"/>
          </p:cNvPicPr>
          <p:nvPr/>
        </p:nvPicPr>
        <p:blipFill>
          <a:blip r:embed="rId2">
            <a:lum bright="12000"/>
          </a:blip>
          <a:srcRect l="7743" r="9334"/>
          <a:stretch>
            <a:fillRect/>
          </a:stretch>
        </p:blipFill>
        <p:spPr>
          <a:xfrm>
            <a:off x="6085205" y="250190"/>
            <a:ext cx="2362835" cy="2588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20" descr="4dfbff8btcefcba7c34c9&amp;6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" y="63500"/>
            <a:ext cx="2006600" cy="2961640"/>
          </a:xfrm>
          <a:prstGeom prst="rect">
            <a:avLst/>
          </a:prstGeom>
        </p:spPr>
      </p:pic>
      <p:pic>
        <p:nvPicPr>
          <p:cNvPr id="22" name="图片 21" descr="115gfc_kqytir3ikrbhsrlwgfjeg5sckzsew_700x700.jpg_468x4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165" y="173355"/>
            <a:ext cx="2740660" cy="2740660"/>
          </a:xfrm>
          <a:prstGeom prst="rect">
            <a:avLst/>
          </a:prstGeom>
        </p:spPr>
      </p:pic>
      <p:pic>
        <p:nvPicPr>
          <p:cNvPr id="23" name="图片 22" descr="5tsj0_kqytswk7m5bgoqkugfjeg5sckzsew_500x666.jpg_468x468"/>
          <p:cNvPicPr>
            <a:picLocks noChangeAspect="1"/>
          </p:cNvPicPr>
          <p:nvPr/>
        </p:nvPicPr>
        <p:blipFill>
          <a:blip r:embed="rId5"/>
          <a:srcRect t="24166"/>
          <a:stretch>
            <a:fillRect/>
          </a:stretch>
        </p:blipFill>
        <p:spPr>
          <a:xfrm>
            <a:off x="6085205" y="3716020"/>
            <a:ext cx="2574290" cy="2917190"/>
          </a:xfrm>
          <a:prstGeom prst="rect">
            <a:avLst/>
          </a:prstGeom>
        </p:spPr>
      </p:pic>
      <p:pic>
        <p:nvPicPr>
          <p:cNvPr id="24" name="图片 23" descr="微信图片_201705212246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50" y="3169920"/>
            <a:ext cx="2477135" cy="3555365"/>
          </a:xfrm>
          <a:prstGeom prst="rect">
            <a:avLst/>
          </a:prstGeom>
        </p:spPr>
      </p:pic>
      <p:pic>
        <p:nvPicPr>
          <p:cNvPr id="29" name="图片 28" descr="2016-5-19_216124870"/>
          <p:cNvPicPr>
            <a:picLocks noChangeAspect="1"/>
          </p:cNvPicPr>
          <p:nvPr/>
        </p:nvPicPr>
        <p:blipFill>
          <a:blip r:embed="rId7">
            <a:lum bright="12000"/>
          </a:blip>
          <a:stretch>
            <a:fillRect/>
          </a:stretch>
        </p:blipFill>
        <p:spPr>
          <a:xfrm>
            <a:off x="3312160" y="5202555"/>
            <a:ext cx="2399665" cy="1430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30" descr="u=949615438,2739269180&amp;fm=23&amp;gp=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1530" y="3169920"/>
            <a:ext cx="3443605" cy="2270760"/>
          </a:xfrm>
          <a:prstGeom prst="rect">
            <a:avLst/>
          </a:prstGeom>
        </p:spPr>
      </p:pic>
      <p:pic>
        <p:nvPicPr>
          <p:cNvPr id="32" name="图片 31" descr="1105653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3400" y="3234690"/>
            <a:ext cx="2548890" cy="3398520"/>
          </a:xfrm>
          <a:prstGeom prst="rect">
            <a:avLst/>
          </a:prstGeom>
        </p:spPr>
      </p:pic>
      <p:pic>
        <p:nvPicPr>
          <p:cNvPr id="34" name="图片 33" descr="t0188152fe5f5dc87e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0305" y="427355"/>
            <a:ext cx="3458845" cy="20300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8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3" name="标题 1"/>
          <p:cNvSpPr>
            <a:spLocks noGrp="1"/>
          </p:cNvSpPr>
          <p:nvPr>
            <p:ph type="title"/>
          </p:nvPr>
        </p:nvSpPr>
        <p:spPr>
          <a:xfrm>
            <a:off x="257175" y="347345"/>
            <a:ext cx="5423535" cy="455295"/>
          </a:xfrm>
          <a:effectLst>
            <a:outerShdw blurRad="50800" algn="ctr" rotWithShape="0">
              <a:srgbClr val="000000">
                <a:alpha val="43000"/>
              </a:srgbClr>
            </a:outerShdw>
            <a:reflection blurRad="6350" stA="50000" endA="295" endPos="56000" dir="5400000" sy="-100000" algn="bl" rotWithShape="0"/>
          </a:effectLst>
        </p:spPr>
        <p:txBody>
          <a:bodyPr anchor="ctr"/>
          <a:p>
            <a:pPr fontAlgn="base"/>
            <a:r>
              <a:rPr lang="zh-CN" altLang="en-US" sz="320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第二单元 情趣浓郁 能工巧匠</a:t>
            </a:r>
            <a:endParaRPr lang="zh-CN" altLang="en-US" sz="3200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82435" y="5383528"/>
            <a:ext cx="5013325" cy="579120"/>
          </a:xfrm>
          <a:prstGeom prst="rect">
            <a:avLst/>
          </a:prstGeom>
          <a:noFill/>
          <a:effectLst>
            <a:reflection blurRad="6350" stA="50000" endA="300" endPos="55500" dist="101600" dir="5400000" sy="-100000" algn="bl" rotWithShape="0"/>
          </a:effectLst>
        </p:spPr>
        <p:txBody>
          <a:bodyPr wrap="none" rtlCol="0">
            <a:spAutoFit/>
          </a:bodyPr>
          <a:p>
            <a:pPr fontAlgn="base"/>
            <a:r>
              <a:rPr lang="zh-CN" altLang="en-US" sz="3200" b="1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武</a:t>
            </a:r>
            <a:r>
              <a:rPr lang="zh-CN" altLang="en-US" sz="3200" b="1" strike="noStrike" noProof="1">
                <a:effectLst>
                  <a:reflection blurRad="6350" stA="55000" endA="50" endPos="85000" dir="5400000" sy="-100000" algn="bl" rotWithShape="0"/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威第二十三中学   陈谧敏</a:t>
            </a:r>
            <a:endParaRPr lang="zh-CN" altLang="en-US" sz="3200" b="1" strike="noStrike" noProof="1">
              <a:effectLst>
                <a:reflection blurRad="6350" stA="55000" endA="50" endPos="85000" dir="5400000" sy="-100000" algn="bl" rotWithShape="0"/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5025" y="2409190"/>
            <a:ext cx="10219690" cy="1432560"/>
          </a:xfrm>
          <a:prstGeom prst="rect">
            <a:avLst/>
          </a:prstGeom>
          <a:solidFill>
            <a:schemeClr val="accent1">
              <a:lumMod val="50000"/>
              <a:alpha val="54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 anchor="t">
            <a:spAutoFit/>
          </a:bodyPr>
          <a:p>
            <a:pPr algn="ctr" fontAlgn="base"/>
            <a:r>
              <a:rPr lang="zh-CN" altLang="en-US" sz="8800" b="1" strike="noStrike" noProof="1">
                <a:ln w="0" cmpd="sng">
                  <a:solidFill>
                    <a:srgbClr val="FFFFFF"/>
                  </a:solidFill>
                  <a:prstDash val="solid"/>
                </a:ln>
                <a:blipFill>
                  <a:blip r:embed="rId2">
                    <a:alphaModFix amt="99000"/>
                  </a:blip>
                  <a:tile tx="139700" sx="59000" sy="42000" algn="b"/>
                </a:blipFill>
                <a:effectLst>
                  <a:glow rad="139700">
                    <a:schemeClr val="accent5">
                      <a:lumMod val="50000"/>
                      <a:alpha val="74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第四课蜡染与扎染</a:t>
            </a:r>
            <a:endParaRPr lang="zh-CN" altLang="en-US" sz="8800" b="1" strike="noStrike" noProof="1">
              <a:ln w="12700">
                <a:solidFill>
                  <a:schemeClr val="accent1"/>
                </a:solidFill>
                <a:prstDash val="solid"/>
              </a:ln>
              <a:blipFill>
                <a:blip r:embed="rId3"/>
                <a:tile tx="0" ty="0" sx="100000" sy="100000" flip="none" algn="b"/>
              </a:blipFill>
              <a:effectLst>
                <a:glow rad="76200">
                  <a:schemeClr val="bg1">
                    <a:alpha val="83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</p:txBody>
      </p:sp>
    </p:spTree>
  </p:cSld>
  <p:clrMapOvr>
    <a:masterClrMapping/>
  </p:clrMapOvr>
  <p:transition advTm="6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 descr="20151205172139_7093_s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25" y="-221615"/>
            <a:ext cx="11952605" cy="7237730"/>
          </a:xfrm>
          <a:prstGeom prst="rect">
            <a:avLst/>
          </a:prstGeom>
        </p:spPr>
      </p:pic>
      <p:pic>
        <p:nvPicPr>
          <p:cNvPr id="28" name="图片 27" descr="t010b4ff5d0ee0e01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" y="-189865"/>
            <a:ext cx="11927840" cy="7237730"/>
          </a:xfrm>
          <a:prstGeom prst="rect">
            <a:avLst/>
          </a:prstGeom>
        </p:spPr>
      </p:pic>
      <p:pic>
        <p:nvPicPr>
          <p:cNvPr id="22" name="图片 21" descr="130601111663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55" y="-221615"/>
            <a:ext cx="10328910" cy="7058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 descr="201611031014171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985" y="-174625"/>
            <a:ext cx="9337675" cy="7011670"/>
          </a:xfrm>
          <a:prstGeom prst="rect">
            <a:avLst/>
          </a:prstGeom>
        </p:spPr>
      </p:pic>
      <p:pic>
        <p:nvPicPr>
          <p:cNvPr id="10" name="图片 9" descr="26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1795" y="-253365"/>
            <a:ext cx="9538970" cy="7269480"/>
          </a:xfrm>
          <a:prstGeom prst="rect">
            <a:avLst/>
          </a:prstGeom>
        </p:spPr>
      </p:pic>
      <p:pic>
        <p:nvPicPr>
          <p:cNvPr id="36" name="图片 35" descr="14887208533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05" y="-246380"/>
            <a:ext cx="12070080" cy="7276465"/>
          </a:xfrm>
          <a:prstGeom prst="rect">
            <a:avLst/>
          </a:prstGeom>
        </p:spPr>
      </p:pic>
      <p:pic>
        <p:nvPicPr>
          <p:cNvPr id="3" name="结束背景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link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2730" y="6217920"/>
            <a:ext cx="6191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2730" y="-3175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fontAlgn="base"/>
            <a:r>
              <a:rPr lang="zh-CN" alt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cs typeface="+mn-ea"/>
                <a:sym typeface="+mn-ea"/>
              </a:rPr>
              <a:t>总结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9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7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5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8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0"/>
                            </p:stCondLst>
                            <p:childTnLst>
                              <p:par>
                                <p:cTn id="31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3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0"/>
                            </p:stCondLst>
                            <p:childTnLst>
                              <p:par>
                                <p:cTn id="35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000"/>
                            </p:stCondLst>
                            <p:childTnLst>
                              <p:par>
                                <p:cTn id="39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0"/>
                            </p:stCondLst>
                            <p:childTnLst>
                              <p:par>
                                <p:cTn id="43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0"/>
                            </p:stCondLst>
                            <p:childTnLst>
                              <p:par>
                                <p:cTn id="47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9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79" showWhenStopped="0">
                <p:cTn id="50" repeatCount="indefinite" fill="remove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5ab6ae753496f6526f40c8dd2a0b0911_480_480"/>
          <p:cNvPicPr>
            <a:picLocks noChangeAspect="1"/>
          </p:cNvPicPr>
          <p:nvPr/>
        </p:nvPicPr>
        <p:blipFill>
          <a:blip r:embed="rId2">
            <a:lum bright="-18000"/>
          </a:blip>
          <a:srcRect l="38028" t="11959" r="33063" b="53003"/>
          <a:stretch>
            <a:fillRect/>
          </a:stretch>
        </p:blipFill>
        <p:spPr>
          <a:xfrm>
            <a:off x="8759190" y="3575050"/>
            <a:ext cx="2682240" cy="2808605"/>
          </a:xfrm>
          <a:prstGeom prst="ellipse">
            <a:avLst/>
          </a:prstGeom>
        </p:spPr>
      </p:pic>
      <p:pic>
        <p:nvPicPr>
          <p:cNvPr id="9" name="图片 8" descr="5ab6ae753496f6526f40c8dd2a0b0911_480_480"/>
          <p:cNvPicPr>
            <a:picLocks noChangeAspect="1"/>
          </p:cNvPicPr>
          <p:nvPr/>
        </p:nvPicPr>
        <p:blipFill>
          <a:blip r:embed="rId2">
            <a:lum bright="-18000"/>
          </a:blip>
          <a:srcRect l="68608" t="56049" r="7208" b="13818"/>
          <a:stretch>
            <a:fillRect/>
          </a:stretch>
        </p:blipFill>
        <p:spPr>
          <a:xfrm>
            <a:off x="852170" y="3743960"/>
            <a:ext cx="2679065" cy="2639695"/>
          </a:xfrm>
          <a:prstGeom prst="ellipse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4150" y="219710"/>
            <a:ext cx="1554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base"/>
            <a:r>
              <a:rPr lang="zh-CN" alt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cs typeface="+mn-ea"/>
                <a:sym typeface="+mn-ea"/>
              </a:rPr>
              <a:t>学生作业展示</a:t>
            </a:r>
            <a:endParaRPr lang="zh-CN" altLang="en-US"/>
          </a:p>
        </p:txBody>
      </p:sp>
      <p:pic>
        <p:nvPicPr>
          <p:cNvPr id="4" name="图片 3" descr="微信图片_20170627235444"/>
          <p:cNvPicPr>
            <a:picLocks noChangeAspect="1"/>
          </p:cNvPicPr>
          <p:nvPr/>
        </p:nvPicPr>
        <p:blipFill>
          <a:blip r:embed="rId3">
            <a:lum bright="18000"/>
          </a:blip>
          <a:srcRect l="65099" t="48709" r="12779" b="34214"/>
          <a:stretch>
            <a:fillRect/>
          </a:stretch>
        </p:blipFill>
        <p:spPr>
          <a:xfrm>
            <a:off x="4587875" y="4460875"/>
            <a:ext cx="2872105" cy="1664335"/>
          </a:xfrm>
          <a:prstGeom prst="rect">
            <a:avLst/>
          </a:prstGeom>
        </p:spPr>
      </p:pic>
      <p:pic>
        <p:nvPicPr>
          <p:cNvPr id="10" name="图片 9" descr="微信图片_20170627235512"/>
          <p:cNvPicPr>
            <a:picLocks noChangeAspect="1"/>
          </p:cNvPicPr>
          <p:nvPr/>
        </p:nvPicPr>
        <p:blipFill>
          <a:blip r:embed="rId4"/>
          <a:srcRect l="17050" t="32598" r="18633" b="19469"/>
          <a:stretch>
            <a:fillRect/>
          </a:stretch>
        </p:blipFill>
        <p:spPr>
          <a:xfrm>
            <a:off x="8964930" y="588010"/>
            <a:ext cx="2270125" cy="2256155"/>
          </a:xfrm>
          <a:prstGeom prst="rect">
            <a:avLst/>
          </a:prstGeom>
        </p:spPr>
      </p:pic>
      <p:pic>
        <p:nvPicPr>
          <p:cNvPr id="11" name="图片 10" descr="微信图片_20170627235504"/>
          <p:cNvPicPr>
            <a:picLocks noChangeAspect="1"/>
          </p:cNvPicPr>
          <p:nvPr/>
        </p:nvPicPr>
        <p:blipFill>
          <a:blip r:embed="rId5"/>
          <a:srcRect l="59854" t="35325" r="4054" b="38859"/>
          <a:stretch>
            <a:fillRect/>
          </a:stretch>
        </p:blipFill>
        <p:spPr>
          <a:xfrm>
            <a:off x="1126490" y="684530"/>
            <a:ext cx="2578100" cy="2458720"/>
          </a:xfrm>
          <a:prstGeom prst="rect">
            <a:avLst/>
          </a:prstGeom>
        </p:spPr>
      </p:pic>
      <p:pic>
        <p:nvPicPr>
          <p:cNvPr id="13" name="图片 12" descr="微信图片_20170627235458"/>
          <p:cNvPicPr>
            <a:picLocks noChangeAspect="1"/>
          </p:cNvPicPr>
          <p:nvPr/>
        </p:nvPicPr>
        <p:blipFill>
          <a:blip r:embed="rId6"/>
          <a:srcRect l="8774" t="26770" r="7983" b="18342"/>
          <a:stretch>
            <a:fillRect/>
          </a:stretch>
        </p:blipFill>
        <p:spPr>
          <a:xfrm>
            <a:off x="4587875" y="587375"/>
            <a:ext cx="3016885" cy="2652395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3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标题 1"/>
          <p:cNvSpPr>
            <a:spLocks noGrp="1"/>
          </p:cNvSpPr>
          <p:nvPr>
            <p:ph type="title"/>
          </p:nvPr>
        </p:nvSpPr>
        <p:spPr>
          <a:xfrm>
            <a:off x="390525" y="513398"/>
            <a:ext cx="2573338" cy="1143000"/>
          </a:xfrm>
        </p:spPr>
        <p:txBody>
          <a:bodyPr anchor="ctr"/>
          <a:p>
            <a:r>
              <a:rPr lang="zh-CN" altLang="en-US" b="1"/>
              <a:t>学习内容：</a:t>
            </a:r>
            <a:endParaRPr lang="zh-CN" altLang="en-US" b="1"/>
          </a:p>
        </p:txBody>
      </p:sp>
      <p:sp>
        <p:nvSpPr>
          <p:cNvPr id="6147" name="内容占位符 2"/>
          <p:cNvSpPr>
            <a:spLocks noGrp="1"/>
          </p:cNvSpPr>
          <p:nvPr>
            <p:ph idx="1"/>
          </p:nvPr>
        </p:nvSpPr>
        <p:spPr>
          <a:xfrm>
            <a:off x="832485" y="1805305"/>
            <a:ext cx="10524490" cy="3268345"/>
          </a:xfrm>
        </p:spPr>
        <p:txBody>
          <a:bodyPr anchor="t"/>
          <a:p>
            <a:r>
              <a:rPr lang="zh-CN" altLang="en-US" sz="4400" b="1"/>
              <a:t>1.了解蜡染和扎染的基本原理，体会蜡染和扎染特有的艺术魅力。</a:t>
            </a:r>
            <a:endParaRPr lang="zh-CN" altLang="en-US" sz="4400" b="1"/>
          </a:p>
          <a:p>
            <a:r>
              <a:rPr lang="zh-CN" altLang="en-US" sz="4400" b="1"/>
              <a:t>2.采用扎染的的方法设计制作一件作品。</a:t>
            </a:r>
            <a:endParaRPr lang="zh-CN" altLang="en-US" sz="4400" b="1"/>
          </a:p>
        </p:txBody>
      </p:sp>
      <p:pic>
        <p:nvPicPr>
          <p:cNvPr id="5123" name="图片 3" descr="u=1542220843,987461337&amp;fm=23&amp;gp=0"/>
          <p:cNvPicPr>
            <a:picLocks noChangeAspect="1"/>
          </p:cNvPicPr>
          <p:nvPr/>
        </p:nvPicPr>
        <p:blipFill>
          <a:blip r:embed="rId2">
            <a:lum bright="12000"/>
          </a:blip>
          <a:stretch>
            <a:fillRect/>
          </a:stretch>
        </p:blipFill>
        <p:spPr>
          <a:xfrm>
            <a:off x="7896860" y="4659630"/>
            <a:ext cx="3154045" cy="2098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t0110df1f40ba1f84f7"/>
          <p:cNvPicPr>
            <a:picLocks noChangeAspect="1"/>
          </p:cNvPicPr>
          <p:nvPr/>
        </p:nvPicPr>
        <p:blipFill>
          <a:blip r:embed="rId3">
            <a:lum bright="12000"/>
          </a:blip>
          <a:stretch>
            <a:fillRect/>
          </a:stretch>
        </p:blipFill>
        <p:spPr>
          <a:xfrm>
            <a:off x="1194435" y="4754245"/>
            <a:ext cx="3718560" cy="2075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29999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 descr="1572017127_890789820.310x310"/>
          <p:cNvPicPr>
            <a:picLocks noChangeAspect="1"/>
          </p:cNvPicPr>
          <p:nvPr/>
        </p:nvPicPr>
        <p:blipFill>
          <a:blip r:embed="rId2">
            <a:lum bright="24000"/>
          </a:blip>
          <a:srcRect l="587" t="21444" r="1843" b="28067"/>
          <a:stretch>
            <a:fillRect/>
          </a:stretch>
        </p:blipFill>
        <p:spPr>
          <a:xfrm>
            <a:off x="885190" y="2920365"/>
            <a:ext cx="4591050" cy="1579245"/>
          </a:xfrm>
          <a:prstGeom prst="rect">
            <a:avLst/>
          </a:prstGeom>
        </p:spPr>
      </p:pic>
      <p:sp>
        <p:nvSpPr>
          <p:cNvPr id="8194" name="标题 1"/>
          <p:cNvSpPr>
            <a:spLocks noGrp="1"/>
          </p:cNvSpPr>
          <p:nvPr>
            <p:ph type="title"/>
          </p:nvPr>
        </p:nvSpPr>
        <p:spPr>
          <a:xfrm>
            <a:off x="774700" y="464185"/>
            <a:ext cx="1067435" cy="529590"/>
          </a:xfrm>
        </p:spPr>
        <p:txBody>
          <a:bodyPr anchor="ctr"/>
          <a:p>
            <a:r>
              <a:rPr lang="zh-CN" altLang="en-US" sz="2800" b="1"/>
              <a:t>渊源</a:t>
            </a:r>
            <a:r>
              <a:rPr lang="zh-CN" altLang="en-US" sz="2800"/>
              <a:t>：</a:t>
            </a:r>
            <a:endParaRPr lang="zh-CN" altLang="en-US" sz="2800"/>
          </a:p>
        </p:txBody>
      </p:sp>
      <p:sp>
        <p:nvSpPr>
          <p:cNvPr id="8195" name="文本框 1"/>
          <p:cNvSpPr txBox="1"/>
          <p:nvPr/>
        </p:nvSpPr>
        <p:spPr>
          <a:xfrm>
            <a:off x="549910" y="1032510"/>
            <a:ext cx="11335385" cy="11887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zh-CN" altLang="en-US" sz="3600" b="1">
                <a:latin typeface="Arial" panose="020B0604020202020204" pitchFamily="34" charset="0"/>
                <a:ea typeface="宋体" panose="02010600030101010101" pitchFamily="2" charset="-122"/>
              </a:rPr>
              <a:t>中国古代三大印缬</a:t>
            </a:r>
            <a:r>
              <a:rPr lang="en-US" altLang="zh-CN" sz="3600" b="1">
                <a:latin typeface="Arial" panose="020B0604020202020204" pitchFamily="34" charset="0"/>
                <a:ea typeface="宋体" panose="02010600030101010101" pitchFamily="2" charset="-122"/>
              </a:rPr>
              <a:t>(</a:t>
            </a:r>
            <a:r>
              <a:rPr lang="zh-CN" altLang="en-US" sz="3600" b="1">
                <a:latin typeface="Arial" panose="020B0604020202020204" pitchFamily="34" charset="0"/>
                <a:ea typeface="宋体" panose="02010600030101010101" pitchFamily="2" charset="-122"/>
              </a:rPr>
              <a:t>xié</a:t>
            </a:r>
            <a:r>
              <a:rPr lang="en-US" altLang="zh-CN" sz="3600" b="1">
                <a:latin typeface="Arial" panose="020B0604020202020204" pitchFamily="34" charset="0"/>
                <a:ea typeface="宋体" panose="02010600030101010101" pitchFamily="2" charset="-122"/>
              </a:rPr>
              <a:t>)</a:t>
            </a:r>
            <a:r>
              <a:rPr lang="zh-CN" altLang="en-US" sz="3600" b="1">
                <a:latin typeface="Arial" panose="020B0604020202020204" pitchFamily="34" charset="0"/>
                <a:ea typeface="宋体" panose="02010600030101010101" pitchFamily="2" charset="-122"/>
              </a:rPr>
              <a:t>技术（印花）：</a:t>
            </a:r>
            <a:endParaRPr lang="zh-CN" altLang="en-US" sz="36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/>
            <a:r>
              <a:rPr lang="zh-CN" altLang="en-US" sz="3600" b="1">
                <a:latin typeface="Arial" panose="020B0604020202020204" pitchFamily="34" charset="0"/>
                <a:ea typeface="宋体" panose="02010600030101010101" pitchFamily="2" charset="-122"/>
              </a:rPr>
              <a:t>蜡缬（蜡染）、绞缬（扎染）、分夹缬（镂空版印花）。</a:t>
            </a:r>
            <a:endParaRPr lang="zh-CN" altLang="en-US" sz="36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 descr="9835eb95-5672-4ef5-bae5-03ead8cd332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648" y="2180273"/>
            <a:ext cx="3328987" cy="4322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5891530" y="5650865"/>
            <a:ext cx="218313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东汉棉布蜡染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9910" y="5857240"/>
            <a:ext cx="9072880" cy="9836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“竹冈森羽林，花坞团宫缬。”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/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                            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</a:rPr>
              <a:t>----唐杜牧《池州送孟迟先辈》</a:t>
            </a:r>
            <a:endParaRPr lang="en-US" altLang="zh-CN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/>
            <a:r>
              <a:rPr lang="zh-CN" altLang="en-US" sz="1000" b="1">
                <a:latin typeface="宋体" panose="02010600030101010101" pitchFamily="2" charset="-122"/>
                <a:ea typeface="宋体" panose="02010600030101010101" pitchFamily="2" charset="-122"/>
              </a:rPr>
              <a:t>    宫缬：宫中所制丝织品上的对称式的印花（扎染）。</a:t>
            </a:r>
            <a:endParaRPr lang="zh-CN" altLang="en-US" sz="1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 descr="3_jinqiu_8888_201506091329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935" y="2356485"/>
            <a:ext cx="3542030" cy="3366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Gucn_20114420235437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0810" y="2270125"/>
            <a:ext cx="1986280" cy="3341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U11794P1275DT201509101010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640" y="2427605"/>
            <a:ext cx="2207260" cy="33127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35999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110731163154d9de667abf5c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07" y="29210"/>
            <a:ext cx="5462587" cy="6799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1-1411101309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135" y="29210"/>
            <a:ext cx="6762750" cy="6799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201503130814394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063" y="29210"/>
            <a:ext cx="6799262" cy="67992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35999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1290316" y="5680075"/>
            <a:ext cx="2621280" cy="822960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</p:spPr>
        <p:txBody>
          <a:bodyPr wrap="none" rtlCol="0" anchor="t">
            <a:spAutoFit/>
            <a:scene3d>
              <a:camera prst="obliqueBottomLeft"/>
              <a:lightRig rig="threePt" dir="t"/>
            </a:scene3d>
            <a:sp3d extrusionH="285750">
              <a:extrusionClr>
                <a:srgbClr val="A0D0F2"/>
              </a:extrusionClr>
            </a:sp3d>
          </a:bodyPr>
          <a:p>
            <a:pPr algn="ctr" fontAlgn="base"/>
            <a:r>
              <a:rPr lang="zh-CN" altLang="en-US" sz="4800" strike="noStrike" noProof="1">
                <a:ln w="22225">
                  <a:solidFill>
                    <a:schemeClr val="accent1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《蜡染》</a:t>
            </a:r>
            <a:endParaRPr lang="zh-CN" altLang="en-US" sz="4800" b="1" strike="noStrike" noProof="1">
              <a:ln w="22225">
                <a:solidFill>
                  <a:schemeClr val="accent1">
                    <a:lumMod val="2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0244" name="图片 1" descr="1556641preview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680" y="5309553"/>
            <a:ext cx="2511425" cy="1563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蜡染+染料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203835"/>
            <a:ext cx="10027920" cy="49993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4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4338" name="图片 5" descr="269571_12610390567eX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83" y="265113"/>
            <a:ext cx="6715125" cy="4206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958215" y="4615815"/>
            <a:ext cx="1198880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fontAlgn="base"/>
            <a:r>
              <a:rPr lang="zh-CN" altLang="en-US" sz="2000" strike="noStrike" noProof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《蜡染》</a:t>
            </a:r>
            <a:endParaRPr lang="zh-CN" altLang="en-US" sz="2000" strike="noStrike" noProof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24118" y="6189345"/>
            <a:ext cx="159385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base"/>
            <a:r>
              <a:rPr lang="zh-CN" altLang="en-US" sz="2400" strike="noStrike" noProof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《扎染》</a:t>
            </a:r>
            <a:endParaRPr lang="zh-CN" altLang="en-US" sz="2400" strike="noStrike" noProof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图片 2" descr="14297380848698637"/>
          <p:cNvPicPr>
            <a:picLocks noChangeAspect="1"/>
          </p:cNvPicPr>
          <p:nvPr/>
        </p:nvPicPr>
        <p:blipFill>
          <a:blip r:embed="rId3"/>
          <a:srcRect l="7236" t="4261" r="8592" b="17297"/>
          <a:stretch>
            <a:fillRect/>
          </a:stretch>
        </p:blipFill>
        <p:spPr>
          <a:xfrm>
            <a:off x="6490335" y="3348990"/>
            <a:ext cx="5594985" cy="34677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50999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5362" name="图片 4" descr="p2408364325"/>
          <p:cNvPicPr>
            <a:picLocks noChangeAspect="1"/>
          </p:cNvPicPr>
          <p:nvPr/>
        </p:nvPicPr>
        <p:blipFill>
          <a:blip r:embed="rId2">
            <a:clrChange>
              <a:clrFrom>
                <a:srgbClr val="B9BF1F">
                  <a:alpha val="100000"/>
                </a:srgbClr>
              </a:clrFrom>
              <a:clrTo>
                <a:srgbClr val="B9BF1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32770" y="5584825"/>
            <a:ext cx="1402715" cy="11664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85420" y="5784849"/>
            <a:ext cx="2621280" cy="8229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fontAlgn="base"/>
            <a:r>
              <a:rPr lang="zh-CN" altLang="en-US" sz="4800" strike="noStrike" noProof="1">
                <a:ln w="22225">
                  <a:solidFill>
                    <a:schemeClr val="accent1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《</a:t>
            </a:r>
            <a:r>
              <a:rPr lang="zh-CN" altLang="en-US" sz="4800" strike="noStrike" noProof="1">
                <a:ln w="22225">
                  <a:solidFill>
                    <a:schemeClr val="accent1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扎染</a:t>
            </a:r>
            <a:r>
              <a:rPr lang="zh-CN" altLang="en-US" sz="4800" strike="noStrike" noProof="1">
                <a:ln w="22225">
                  <a:solidFill>
                    <a:schemeClr val="accent1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》</a:t>
            </a:r>
            <a:endParaRPr lang="zh-CN" altLang="en-US" sz="4800" strike="noStrike" noProof="1"/>
          </a:p>
        </p:txBody>
      </p:sp>
      <p:pic>
        <p:nvPicPr>
          <p:cNvPr id="3" name="爱剪辑-扎染简介_clip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9845" y="139065"/>
            <a:ext cx="9280525" cy="5445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35999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微信图片_201705221958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0" y="4297045"/>
            <a:ext cx="3374390" cy="2246630"/>
          </a:xfrm>
          <a:prstGeom prst="rect">
            <a:avLst/>
          </a:prstGeom>
        </p:spPr>
      </p:pic>
      <p:sp>
        <p:nvSpPr>
          <p:cNvPr id="16386" name="文本框 2"/>
          <p:cNvSpPr txBox="1"/>
          <p:nvPr/>
        </p:nvSpPr>
        <p:spPr>
          <a:xfrm>
            <a:off x="461645" y="542925"/>
            <a:ext cx="2049145" cy="5516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zh-CN" altLang="en-US" sz="4800" b="1">
                <a:latin typeface="Arial" panose="020B0604020202020204" pitchFamily="34" charset="0"/>
                <a:ea typeface="宋体" panose="02010600030101010101" pitchFamily="2" charset="-122"/>
              </a:rPr>
              <a:t>扎染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是用线，绳对织物进行结系，捆绑，缝扎，然后用染料染色，由于外力的作用，使得织物染色不匀，织物上即可出现奇特彩色花纹。</a:t>
            </a:r>
            <a:endParaRPr lang="zh-CN" altLang="en-US" sz="2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389" name="文本框 8"/>
          <p:cNvSpPr txBox="1"/>
          <p:nvPr/>
        </p:nvSpPr>
        <p:spPr>
          <a:xfrm>
            <a:off x="9421495" y="3837940"/>
            <a:ext cx="2063750" cy="23469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en-US" altLang="zh-CN" sz="3600" b="1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3600" b="1">
                <a:latin typeface="Arial" panose="020B0604020202020204" pitchFamily="34" charset="0"/>
                <a:ea typeface="宋体" panose="02010600030101010101" pitchFamily="2" charset="-122"/>
              </a:rPr>
              <a:t>材料：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白色的棉麻布，各种线，绳，夹板，染料，</a:t>
            </a:r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染锅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。</a:t>
            </a:r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 descr="cfb7d49b3f704540bb7cb45fb4a8bc07_t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425" y="2354580"/>
            <a:ext cx="3703955" cy="24676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0" y="3333750"/>
            <a:ext cx="190500" cy="190500"/>
          </a:xfrm>
          <a:prstGeom prst="rect">
            <a:avLst/>
          </a:prstGeom>
        </p:spPr>
      </p:pic>
      <p:pic>
        <p:nvPicPr>
          <p:cNvPr id="3" name="图片 2" descr="微信图片_201705092138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5120" y="28575"/>
            <a:ext cx="6459220" cy="2613025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3"/>
  <p:tag name="KSO_WM_UNIT_TYPE" val="m_h_f"/>
  <p:tag name="KSO_WM_UNIT_INDEX" val="1_1_1"/>
  <p:tag name="KSO_WM_UNIT_ID" val="custom160403_26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DIAGRAM_GROUP_CODE" val="m1-1"/>
  <p:tag name="KSO_WM_UNIT_PRESET_TEXT_LEN" val="22"/>
  <p:tag name="KSO_WM_UNIT_TEXT_FILL_FORE_SCHEMECOLOR_INDEX" val="13"/>
  <p:tag name="KSO_WM_UNIT_TEXT_FILL_TYPE" val="1"/>
  <p:tag name="KSO_WM_UNIT_USESOURCEFORMAT_APPLY" val="1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3"/>
  <p:tag name="KSO_WM_UNIT_TYPE" val="m_i"/>
  <p:tag name="KSO_WM_UNIT_INDEX" val="1_10"/>
  <p:tag name="KSO_WM_UNIT_ID" val="custom160403_26*m_i*1_10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3"/>
  <p:tag name="KSO_WM_UNIT_TYPE" val="m_i"/>
  <p:tag name="KSO_WM_UNIT_INDEX" val="1_11"/>
  <p:tag name="KSO_WM_UNIT_ID" val="custom160403_26*m_i*1_11"/>
  <p:tag name="KSO_WM_UNIT_CLEAR" val="1"/>
  <p:tag name="KSO_WM_UNIT_LAYERLEVEL" val="1_1"/>
  <p:tag name="KSO_WM_DIAGRAM_GROUP_CODE" val="m1-1"/>
  <p:tag name="KSO_WM_UNIT_LINE_FORE_SCHEMECOLOR_INDEX" val="6"/>
  <p:tag name="KSO_WM_UNIT_LINE_FILL_TYPE" val="2"/>
  <p:tag name="KSO_WM_UNIT_USESOURCEFORMAT_APPLY" val="1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3"/>
  <p:tag name="KSO_WM_UNIT_TYPE" val="m_i"/>
  <p:tag name="KSO_WM_UNIT_INDEX" val="1_12"/>
  <p:tag name="KSO_WM_UNIT_ID" val="custom160403_26*m_i*1_12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LINE_FORE_SCHEMECOLOR_INDEX" val="6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3"/>
  <p:tag name="KSO_WM_UNIT_TYPE" val="m_i"/>
  <p:tag name="KSO_WM_UNIT_INDEX" val="1_16"/>
  <p:tag name="KSO_WM_UNIT_ID" val="custom160403_26*m_i*1_16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3"/>
  <p:tag name="KSO_WM_UNIT_TYPE" val="m_i"/>
  <p:tag name="KSO_WM_UNIT_INDEX" val="1_17"/>
  <p:tag name="KSO_WM_UNIT_ID" val="custom160403_26*m_i*1_17"/>
  <p:tag name="KSO_WM_UNIT_CLEAR" val="1"/>
  <p:tag name="KSO_WM_UNIT_LAYERLEVEL" val="1_1"/>
  <p:tag name="KSO_WM_DIAGRAM_GROUP_CODE" val="m1-1"/>
  <p:tag name="KSO_WM_UNIT_LINE_FORE_SCHEMECOLOR_INDEX" val="6"/>
  <p:tag name="KSO_WM_UNIT_LINE_FILL_TYPE" val="2"/>
  <p:tag name="KSO_WM_UNIT_USESOURCEFORMAT_APPLY" val="1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3"/>
  <p:tag name="KSO_WM_UNIT_TYPE" val="m_i"/>
  <p:tag name="KSO_WM_UNIT_INDEX" val="1_18"/>
  <p:tag name="KSO_WM_UNIT_ID" val="custom160403_26*m_i*1_18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LINE_FORE_SCHEMECOLOR_INDEX" val="6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3"/>
  <p:tag name="KSO_WM_UNIT_TYPE" val="m_i"/>
  <p:tag name="KSO_WM_UNIT_INDEX" val="1_1"/>
  <p:tag name="KSO_WM_UNIT_ID" val="custom160403_26*m_i*1_1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3"/>
  <p:tag name="KSO_WM_UNIT_TYPE" val="m_i"/>
  <p:tag name="KSO_WM_UNIT_INDEX" val="1_2"/>
  <p:tag name="KSO_WM_UNIT_ID" val="custom160403_26*m_i*1_2"/>
  <p:tag name="KSO_WM_UNIT_CLEAR" val="1"/>
  <p:tag name="KSO_WM_UNIT_LAYERLEVEL" val="1_1"/>
  <p:tag name="KSO_WM_DIAGRAM_GROUP_CODE" val="m1-1"/>
  <p:tag name="KSO_WM_UNIT_LINE_FORE_SCHEMECOLOR_INDEX" val="5"/>
  <p:tag name="KSO_WM_UNIT_LINE_FILL_TYPE" val="2"/>
  <p:tag name="KSO_WM_UNIT_USESOURCEFORMAT_APPLY" val="1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3"/>
  <p:tag name="KSO_WM_UNIT_TYPE" val="m_i"/>
  <p:tag name="KSO_WM_UNIT_INDEX" val="1_3"/>
  <p:tag name="KSO_WM_UNIT_ID" val="custom160403_26*m_i*1_3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3"/>
  <p:tag name="KSO_WM_UNIT_TYPE" val="m_i"/>
  <p:tag name="KSO_WM_UNIT_INDEX" val="1_7"/>
  <p:tag name="KSO_WM_UNIT_ID" val="custom160403_26*m_i*1_7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3"/>
  <p:tag name="KSO_WM_UNIT_TYPE" val="m_h_f"/>
  <p:tag name="KSO_WM_UNIT_INDEX" val="1_2_1"/>
  <p:tag name="KSO_WM_UNIT_ID" val="custom160403_26*m_h_f*1_2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DIAGRAM_GROUP_CODE" val="m1-1"/>
  <p:tag name="KSO_WM_UNIT_PRESET_TEXT_LEN" val="22"/>
  <p:tag name="KSO_WM_UNIT_TEXT_FILL_FORE_SCHEMECOLOR_INDEX" val="13"/>
  <p:tag name="KSO_WM_UNIT_TEXT_FILL_TYPE" val="1"/>
  <p:tag name="KSO_WM_UNIT_USESOURCEFORMAT_APPLY" val="1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3"/>
  <p:tag name="KSO_WM_UNIT_TYPE" val="m_i"/>
  <p:tag name="KSO_WM_UNIT_INDEX" val="1_8"/>
  <p:tag name="KSO_WM_UNIT_ID" val="custom160403_26*m_i*1_8"/>
  <p:tag name="KSO_WM_UNIT_CLEAR" val="1"/>
  <p:tag name="KSO_WM_UNIT_LAYERLEVEL" val="1_1"/>
  <p:tag name="KSO_WM_DIAGRAM_GROUP_CODE" val="m1-1"/>
  <p:tag name="KSO_WM_UNIT_LINE_FORE_SCHEMECOLOR_INDEX" val="5"/>
  <p:tag name="KSO_WM_UNIT_LINE_FILL_TYPE" val="2"/>
  <p:tag name="KSO_WM_UNIT_USESOURCEFORMAT_APPLY" val="1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3"/>
  <p:tag name="KSO_WM_UNIT_TYPE" val="m_i"/>
  <p:tag name="KSO_WM_UNIT_INDEX" val="1_9"/>
  <p:tag name="KSO_WM_UNIT_ID" val="custom160403_26*m_i*1_9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3"/>
  <p:tag name="KSO_WM_UNIT_TYPE" val="m_i"/>
  <p:tag name="KSO_WM_UNIT_INDEX" val="1_13"/>
  <p:tag name="KSO_WM_UNIT_ID" val="custom160403_26*m_i*1_13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3"/>
  <p:tag name="KSO_WM_UNIT_TYPE" val="m_i"/>
  <p:tag name="KSO_WM_UNIT_INDEX" val="1_14"/>
  <p:tag name="KSO_WM_UNIT_ID" val="custom160403_26*m_i*1_14"/>
  <p:tag name="KSO_WM_UNIT_CLEAR" val="1"/>
  <p:tag name="KSO_WM_UNIT_LAYERLEVEL" val="1_1"/>
  <p:tag name="KSO_WM_DIAGRAM_GROUP_CODE" val="m1-1"/>
  <p:tag name="KSO_WM_UNIT_LINE_FORE_SCHEMECOLOR_INDEX" val="5"/>
  <p:tag name="KSO_WM_UNIT_LINE_FILL_TYPE" val="2"/>
  <p:tag name="KSO_WM_UNIT_USESOURCEFORMAT_APPLY" val="1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3"/>
  <p:tag name="KSO_WM_UNIT_TYPE" val="m_i"/>
  <p:tag name="KSO_WM_UNIT_INDEX" val="1_15"/>
  <p:tag name="KSO_WM_UNIT_ID" val="custom160403_26*m_i*1_15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3"/>
  <p:tag name="KSO_WM_UNIT_TYPE" val="m_h_f"/>
  <p:tag name="KSO_WM_UNIT_INDEX" val="1_3_1"/>
  <p:tag name="KSO_WM_UNIT_ID" val="custom160403_26*m_h_f*1_3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DIAGRAM_GROUP_CODE" val="m1-1"/>
  <p:tag name="KSO_WM_UNIT_PRESET_TEXT_LEN" val="22"/>
  <p:tag name="KSO_WM_UNIT_TEXT_FILL_FORE_SCHEMECOLOR_INDEX" val="13"/>
  <p:tag name="KSO_WM_UNIT_TEXT_FILL_TYPE" val="1"/>
  <p:tag name="KSO_WM_UNIT_USESOURCEFORMAT_APPLY" val="1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3"/>
  <p:tag name="KSO_WM_UNIT_TYPE" val="m_h_f"/>
  <p:tag name="KSO_WM_UNIT_INDEX" val="1_4_1"/>
  <p:tag name="KSO_WM_UNIT_ID" val="custom160403_26*m_h_f*1_4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DIAGRAM_GROUP_CODE" val="m1-1"/>
  <p:tag name="KSO_WM_UNIT_PRESET_TEXT_LEN" val="22"/>
  <p:tag name="KSO_WM_UNIT_TEXT_FILL_FORE_SCHEMECOLOR_INDEX" val="13"/>
  <p:tag name="KSO_WM_UNIT_TEXT_FILL_TYPE" val="1"/>
  <p:tag name="KSO_WM_UNIT_USESOURCEFORMAT_APPLY" val="1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3"/>
  <p:tag name="KSO_WM_UNIT_TYPE" val="m_h_f"/>
  <p:tag name="KSO_WM_UNIT_INDEX" val="1_5_1"/>
  <p:tag name="KSO_WM_UNIT_ID" val="custom160403_26*m_h_f*1_5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DIAGRAM_GROUP_CODE" val="m1-1"/>
  <p:tag name="KSO_WM_UNIT_PRESET_TEXT_LEN" val="22"/>
  <p:tag name="KSO_WM_UNIT_TEXT_FILL_FORE_SCHEMECOLOR_INDEX" val="13"/>
  <p:tag name="KSO_WM_UNIT_TEXT_FILL_TYPE" val="1"/>
  <p:tag name="KSO_WM_UNIT_USESOURCEFORMAT_APPLY" val="1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3"/>
  <p:tag name="KSO_WM_UNIT_TYPE" val="m_h_f"/>
  <p:tag name="KSO_WM_UNIT_INDEX" val="1_6_1"/>
  <p:tag name="KSO_WM_UNIT_ID" val="custom160403_26*m_h_f*1_6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DIAGRAM_GROUP_CODE" val="m1-1"/>
  <p:tag name="KSO_WM_UNIT_PRESET_TEXT_LEN" val="22"/>
  <p:tag name="KSO_WM_UNIT_TEXT_FILL_FORE_SCHEMECOLOR_INDEX" val="13"/>
  <p:tag name="KSO_WM_UNIT_TEXT_FILL_TYPE" val="1"/>
  <p:tag name="KSO_WM_UNIT_USESOURCEFORMAT_APPLY" val="1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3"/>
  <p:tag name="KSO_WM_UNIT_TYPE" val="m_i"/>
  <p:tag name="KSO_WM_UNIT_INDEX" val="1_4"/>
  <p:tag name="KSO_WM_UNIT_ID" val="custom160403_26*m_i*1_4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3"/>
  <p:tag name="KSO_WM_UNIT_TYPE" val="m_i"/>
  <p:tag name="KSO_WM_UNIT_INDEX" val="1_5"/>
  <p:tag name="KSO_WM_UNIT_ID" val="custom160403_26*m_i*1_5"/>
  <p:tag name="KSO_WM_UNIT_CLEAR" val="1"/>
  <p:tag name="KSO_WM_UNIT_LAYERLEVEL" val="1_1"/>
  <p:tag name="KSO_WM_DIAGRAM_GROUP_CODE" val="m1-1"/>
  <p:tag name="KSO_WM_UNIT_LINE_FORE_SCHEMECOLOR_INDEX" val="6"/>
  <p:tag name="KSO_WM_UNIT_LINE_FILL_TYPE" val="2"/>
  <p:tag name="KSO_WM_UNIT_USESOURCEFORMAT_APPLY" val="1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3"/>
  <p:tag name="KSO_WM_UNIT_TYPE" val="m_i"/>
  <p:tag name="KSO_WM_UNIT_INDEX" val="1_6"/>
  <p:tag name="KSO_WM_UNIT_ID" val="custom160403_26*m_i*1_6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LINE_FORE_SCHEMECOLOR_INDEX" val="6"/>
  <p:tag name="KSO_WM_UNIT_LINE_FILL_TYPE" val="2"/>
  <p:tag name="KSO_WM_UNIT_TEXT_FILL_FORE_SCHEMECOLOR_INDEX" val="2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754</Words>
  <Application>WPS 演示</Application>
  <PresentationFormat/>
  <Paragraphs>100</Paragraphs>
  <Slides>21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Arial</vt:lpstr>
      <vt:lpstr>宋体</vt:lpstr>
      <vt:lpstr>Wingdings</vt:lpstr>
      <vt:lpstr>黑体</vt:lpstr>
      <vt:lpstr>微软雅黑</vt:lpstr>
      <vt:lpstr>Arial Unicode MS</vt:lpstr>
      <vt:lpstr>Calibri</vt:lpstr>
      <vt:lpstr>默认设计模板</vt:lpstr>
      <vt:lpstr>PowerPoint.Show.12</vt:lpstr>
      <vt:lpstr>PowerPoint 演示文稿</vt:lpstr>
      <vt:lpstr>第二单元 情趣浓郁 能工巧匠</vt:lpstr>
      <vt:lpstr>学习内容：</vt:lpstr>
      <vt:lpstr>渊源：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合作探究：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G400</dc:creator>
  <cp:lastModifiedBy>G400</cp:lastModifiedBy>
  <cp:revision>192</cp:revision>
  <dcterms:created xsi:type="dcterms:W3CDTF">2017-05-10T16:04:00Z</dcterms:created>
  <dcterms:modified xsi:type="dcterms:W3CDTF">2017-06-27T16:00:46Z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