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6"/>
  </p:notesMasterIdLst>
  <p:sldIdLst>
    <p:sldId id="256" r:id="rId2"/>
    <p:sldId id="257" r:id="rId3"/>
    <p:sldId id="309" r:id="rId4"/>
    <p:sldId id="258" r:id="rId5"/>
    <p:sldId id="259" r:id="rId6"/>
    <p:sldId id="310" r:id="rId7"/>
    <p:sldId id="262" r:id="rId8"/>
    <p:sldId id="261" r:id="rId9"/>
    <p:sldId id="321" r:id="rId10"/>
    <p:sldId id="263" r:id="rId11"/>
    <p:sldId id="265" r:id="rId12"/>
    <p:sldId id="264" r:id="rId13"/>
    <p:sldId id="266" r:id="rId14"/>
    <p:sldId id="267" r:id="rId15"/>
    <p:sldId id="311" r:id="rId16"/>
    <p:sldId id="312" r:id="rId17"/>
    <p:sldId id="268" r:id="rId18"/>
    <p:sldId id="269" r:id="rId19"/>
    <p:sldId id="313" r:id="rId20"/>
    <p:sldId id="270" r:id="rId21"/>
    <p:sldId id="325" r:id="rId22"/>
    <p:sldId id="274" r:id="rId23"/>
    <p:sldId id="271" r:id="rId24"/>
    <p:sldId id="282" r:id="rId25"/>
    <p:sldId id="272" r:id="rId26"/>
    <p:sldId id="299" r:id="rId27"/>
    <p:sldId id="273" r:id="rId28"/>
    <p:sldId id="275" r:id="rId29"/>
    <p:sldId id="276" r:id="rId30"/>
    <p:sldId id="277" r:id="rId31"/>
    <p:sldId id="278" r:id="rId32"/>
    <p:sldId id="317" r:id="rId33"/>
    <p:sldId id="279" r:id="rId34"/>
    <p:sldId id="281" r:id="rId35"/>
    <p:sldId id="305" r:id="rId36"/>
    <p:sldId id="286" r:id="rId37"/>
    <p:sldId id="288" r:id="rId38"/>
    <p:sldId id="287" r:id="rId39"/>
    <p:sldId id="306" r:id="rId40"/>
    <p:sldId id="289" r:id="rId41"/>
    <p:sldId id="302" r:id="rId42"/>
    <p:sldId id="307" r:id="rId43"/>
    <p:sldId id="304" r:id="rId44"/>
    <p:sldId id="314" r:id="rId45"/>
    <p:sldId id="290" r:id="rId46"/>
    <p:sldId id="293" r:id="rId47"/>
    <p:sldId id="308" r:id="rId48"/>
    <p:sldId id="301" r:id="rId49"/>
    <p:sldId id="303" r:id="rId50"/>
    <p:sldId id="315" r:id="rId51"/>
    <p:sldId id="280" r:id="rId52"/>
    <p:sldId id="283" r:id="rId53"/>
    <p:sldId id="284" r:id="rId54"/>
    <p:sldId id="285" r:id="rId55"/>
    <p:sldId id="291" r:id="rId56"/>
    <p:sldId id="292" r:id="rId57"/>
    <p:sldId id="294" r:id="rId58"/>
    <p:sldId id="295" r:id="rId59"/>
    <p:sldId id="296" r:id="rId60"/>
    <p:sldId id="297" r:id="rId61"/>
    <p:sldId id="298" r:id="rId62"/>
    <p:sldId id="322" r:id="rId63"/>
    <p:sldId id="323" r:id="rId64"/>
    <p:sldId id="324" r:id="rId6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18A"/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28" autoAdjust="0"/>
  </p:normalViewPr>
  <p:slideViewPr>
    <p:cSldViewPr>
      <p:cViewPr varScale="1">
        <p:scale>
          <a:sx n="95" d="100"/>
          <a:sy n="95" d="100"/>
        </p:scale>
        <p:origin x="-108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85987-08A3-4BE7-99C2-6012F9F18505}" type="doc">
      <dgm:prSet loTypeId="urn:microsoft.com/office/officeart/2005/8/layout/cycle6" loCatId="relationship" qsTypeId="urn:microsoft.com/office/officeart/2005/8/quickstyle/3d6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734F60E4-63EB-49A3-9212-54FBCC441B8C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皇家园林</a:t>
          </a:r>
          <a:endParaRPr lang="zh-CN" alt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36248A-BE9D-4F7C-9632-CCF67052E6D9}" type="parTrans" cxnId="{74E8F7B5-29FC-4D88-93A8-279C3213F26B}">
      <dgm:prSet/>
      <dgm:spPr/>
      <dgm:t>
        <a:bodyPr/>
        <a:lstStyle/>
        <a:p>
          <a:endParaRPr lang="zh-CN" altLang="en-US"/>
        </a:p>
      </dgm:t>
    </dgm:pt>
    <dgm:pt modelId="{C6B3D220-6135-403D-9445-BA629BA945BB}" type="sibTrans" cxnId="{74E8F7B5-29FC-4D88-93A8-279C3213F26B}">
      <dgm:prSet/>
      <dgm:spPr/>
      <dgm:t>
        <a:bodyPr/>
        <a:lstStyle/>
        <a:p>
          <a:endParaRPr lang="zh-CN" altLang="en-US"/>
        </a:p>
      </dgm:t>
    </dgm:pt>
    <dgm:pt modelId="{DB46BA44-A39D-4E36-A52B-0E98C401BBAB}">
      <dgm:prSet phldrT="[文本]"/>
      <dgm:spPr/>
      <dgm:t>
        <a:bodyPr/>
        <a:lstStyle/>
        <a:p>
          <a:r>
            <a:rPr lang="zh-CN" altLang="en-US" dirty="0" smtClean="0"/>
            <a:t>颐和园</a:t>
          </a:r>
          <a:endParaRPr lang="zh-CN" altLang="en-US" dirty="0"/>
        </a:p>
      </dgm:t>
    </dgm:pt>
    <dgm:pt modelId="{6CD98998-B38C-42D9-8A36-25801CD531C6}" type="parTrans" cxnId="{8C5793B2-FFFD-415C-8D4F-D73433D210D1}">
      <dgm:prSet/>
      <dgm:spPr/>
      <dgm:t>
        <a:bodyPr/>
        <a:lstStyle/>
        <a:p>
          <a:endParaRPr lang="zh-CN" altLang="en-US"/>
        </a:p>
      </dgm:t>
    </dgm:pt>
    <dgm:pt modelId="{D55AFDFF-B25A-4FEE-9824-B19E49F0CC70}" type="sibTrans" cxnId="{8C5793B2-FFFD-415C-8D4F-D73433D210D1}">
      <dgm:prSet/>
      <dgm:spPr/>
      <dgm:t>
        <a:bodyPr/>
        <a:lstStyle/>
        <a:p>
          <a:endParaRPr lang="zh-CN" altLang="en-US"/>
        </a:p>
      </dgm:t>
    </dgm:pt>
    <dgm:pt modelId="{7D174188-62C8-4A96-A778-660BAA3686C9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私家园林</a:t>
          </a:r>
          <a:endParaRPr lang="zh-CN" alt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EEF8D-2BB3-4101-A73A-D0389A0D9FC3}" type="parTrans" cxnId="{5615A10E-2A3F-4957-97CE-6EDFA898F5C5}">
      <dgm:prSet/>
      <dgm:spPr/>
      <dgm:t>
        <a:bodyPr/>
        <a:lstStyle/>
        <a:p>
          <a:endParaRPr lang="zh-CN" altLang="en-US"/>
        </a:p>
      </dgm:t>
    </dgm:pt>
    <dgm:pt modelId="{EB920CD9-265D-48C6-9C27-EE785C5C8CE5}" type="sibTrans" cxnId="{5615A10E-2A3F-4957-97CE-6EDFA898F5C5}">
      <dgm:prSet/>
      <dgm:spPr/>
      <dgm:t>
        <a:bodyPr/>
        <a:lstStyle/>
        <a:p>
          <a:endParaRPr lang="zh-CN" altLang="en-US"/>
        </a:p>
      </dgm:t>
    </dgm:pt>
    <dgm:pt modelId="{A70672EF-3AC1-46D7-944A-FE33801CFAC4}">
      <dgm:prSet phldrT="[文本]"/>
      <dgm:spPr/>
      <dgm:t>
        <a:bodyPr/>
        <a:lstStyle/>
        <a:p>
          <a:r>
            <a:rPr lang="zh-CN" altLang="en-US" dirty="0" smtClean="0"/>
            <a:t>拙政园</a:t>
          </a:r>
          <a:endParaRPr lang="zh-CN" altLang="en-US" dirty="0"/>
        </a:p>
      </dgm:t>
    </dgm:pt>
    <dgm:pt modelId="{DD44B341-44BB-42AB-86E4-5E7237AC103F}" type="parTrans" cxnId="{1C9A0CAD-5BC8-48F6-94F0-C637B86C97A8}">
      <dgm:prSet/>
      <dgm:spPr/>
      <dgm:t>
        <a:bodyPr/>
        <a:lstStyle/>
        <a:p>
          <a:endParaRPr lang="zh-CN" altLang="en-US"/>
        </a:p>
      </dgm:t>
    </dgm:pt>
    <dgm:pt modelId="{8D71A6E0-7C46-430E-B77B-0701B64BB1F5}" type="sibTrans" cxnId="{1C9A0CAD-5BC8-48F6-94F0-C637B86C97A8}">
      <dgm:prSet/>
      <dgm:spPr/>
      <dgm:t>
        <a:bodyPr/>
        <a:lstStyle/>
        <a:p>
          <a:endParaRPr lang="zh-CN" altLang="en-US"/>
        </a:p>
      </dgm:t>
    </dgm:pt>
    <dgm:pt modelId="{2979111B-A350-4907-B2AC-0F0AE1776014}">
      <dgm:prSet phldrT="[文本]"/>
      <dgm:spPr/>
      <dgm:t>
        <a:bodyPr/>
        <a:lstStyle/>
        <a:p>
          <a:r>
            <a:rPr lang="zh-CN" altLang="en-US" dirty="0" smtClean="0"/>
            <a:t>网师园</a:t>
          </a:r>
          <a:endParaRPr lang="zh-CN" altLang="en-US" dirty="0"/>
        </a:p>
      </dgm:t>
    </dgm:pt>
    <dgm:pt modelId="{A9B7D55B-AE2E-482C-A06C-6731A24ABAF3}" type="parTrans" cxnId="{1F8EACD1-7E64-4FE4-8807-0E7A5B32739A}">
      <dgm:prSet/>
      <dgm:spPr/>
      <dgm:t>
        <a:bodyPr/>
        <a:lstStyle/>
        <a:p>
          <a:endParaRPr lang="zh-CN" altLang="en-US"/>
        </a:p>
      </dgm:t>
    </dgm:pt>
    <dgm:pt modelId="{33645634-80BE-4F4B-9253-0AD93EE42302}" type="sibTrans" cxnId="{1F8EACD1-7E64-4FE4-8807-0E7A5B32739A}">
      <dgm:prSet/>
      <dgm:spPr/>
      <dgm:t>
        <a:bodyPr/>
        <a:lstStyle/>
        <a:p>
          <a:endParaRPr lang="zh-CN" altLang="en-US"/>
        </a:p>
      </dgm:t>
    </dgm:pt>
    <dgm:pt modelId="{3E2CF08C-909D-4671-AE72-48A2278C621F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寺观园林</a:t>
          </a:r>
          <a:endParaRPr lang="zh-CN" alt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2D4C48-11C6-4D20-8535-59C650F00C5A}" type="parTrans" cxnId="{5DF194D8-528D-4AAC-9778-4875B03805C5}">
      <dgm:prSet/>
      <dgm:spPr/>
      <dgm:t>
        <a:bodyPr/>
        <a:lstStyle/>
        <a:p>
          <a:endParaRPr lang="zh-CN" altLang="en-US"/>
        </a:p>
      </dgm:t>
    </dgm:pt>
    <dgm:pt modelId="{DCADA154-9359-473A-948B-00C02AA52BAA}" type="sibTrans" cxnId="{5DF194D8-528D-4AAC-9778-4875B03805C5}">
      <dgm:prSet/>
      <dgm:spPr/>
      <dgm:t>
        <a:bodyPr/>
        <a:lstStyle/>
        <a:p>
          <a:endParaRPr lang="zh-CN" altLang="en-US"/>
        </a:p>
      </dgm:t>
    </dgm:pt>
    <dgm:pt modelId="{E709BCF0-DB06-43EA-AE94-BBFF563C0230}">
      <dgm:prSet phldrT="[文本]"/>
      <dgm:spPr/>
      <dgm:t>
        <a:bodyPr/>
        <a:lstStyle/>
        <a:p>
          <a:r>
            <a:rPr lang="zh-CN" altLang="en-US" dirty="0" smtClean="0"/>
            <a:t>五台山</a:t>
          </a:r>
          <a:endParaRPr lang="zh-CN" altLang="en-US" dirty="0"/>
        </a:p>
      </dgm:t>
    </dgm:pt>
    <dgm:pt modelId="{DE0C05EF-6CA5-4898-BFF8-26DC3C877699}" type="parTrans" cxnId="{8D7023EE-3DFA-4F92-9CC2-2200CB0D91FF}">
      <dgm:prSet/>
      <dgm:spPr/>
      <dgm:t>
        <a:bodyPr/>
        <a:lstStyle/>
        <a:p>
          <a:endParaRPr lang="zh-CN" altLang="en-US"/>
        </a:p>
      </dgm:t>
    </dgm:pt>
    <dgm:pt modelId="{D1FF0FDC-60C8-42C9-8A89-BBCD55994ADF}" type="sibTrans" cxnId="{8D7023EE-3DFA-4F92-9CC2-2200CB0D91FF}">
      <dgm:prSet/>
      <dgm:spPr/>
      <dgm:t>
        <a:bodyPr/>
        <a:lstStyle/>
        <a:p>
          <a:endParaRPr lang="zh-CN" altLang="en-US"/>
        </a:p>
      </dgm:t>
    </dgm:pt>
    <dgm:pt modelId="{329A6E1C-9F67-4C3D-9B4B-E2EE908D7C46}">
      <dgm:prSet phldrT="[文本]"/>
      <dgm:spPr/>
      <dgm:t>
        <a:bodyPr/>
        <a:lstStyle/>
        <a:p>
          <a:r>
            <a:rPr lang="zh-CN" altLang="en-US" dirty="0" smtClean="0"/>
            <a:t>普陀山</a:t>
          </a:r>
          <a:endParaRPr lang="zh-CN" altLang="en-US" dirty="0"/>
        </a:p>
      </dgm:t>
    </dgm:pt>
    <dgm:pt modelId="{BBC6EB55-50C0-4128-84FD-4C38CC1DEB58}" type="parTrans" cxnId="{9A78D418-A268-4C2C-926B-5DDA8E2E7583}">
      <dgm:prSet/>
      <dgm:spPr/>
      <dgm:t>
        <a:bodyPr/>
        <a:lstStyle/>
        <a:p>
          <a:endParaRPr lang="zh-CN" altLang="en-US"/>
        </a:p>
      </dgm:t>
    </dgm:pt>
    <dgm:pt modelId="{E05A7516-B0C7-46BB-A350-CF508922B882}" type="sibTrans" cxnId="{9A78D418-A268-4C2C-926B-5DDA8E2E7583}">
      <dgm:prSet/>
      <dgm:spPr/>
      <dgm:t>
        <a:bodyPr/>
        <a:lstStyle/>
        <a:p>
          <a:endParaRPr lang="zh-CN" altLang="en-US"/>
        </a:p>
      </dgm:t>
    </dgm:pt>
    <dgm:pt modelId="{E32E58CA-6037-4AFC-9A0B-FF6017579819}">
      <dgm:prSet phldrT="[文本]" custT="1"/>
      <dgm:spPr/>
      <dgm:t>
        <a:bodyPr/>
        <a:lstStyle/>
        <a:p>
          <a:r>
            <a:rPr lang="zh-CN" altLang="en-US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景观园林</a:t>
          </a:r>
          <a:endParaRPr lang="en-US" altLang="zh-CN" sz="26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CN" alt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西湖</a:t>
          </a:r>
          <a:endParaRPr lang="en-US" altLang="zh-CN" sz="18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2645B9-5939-4FEE-A714-78EF066398DD}" type="parTrans" cxnId="{5B53EEFF-332E-4B2D-BFAF-95AAB975479E}">
      <dgm:prSet/>
      <dgm:spPr/>
      <dgm:t>
        <a:bodyPr/>
        <a:lstStyle/>
        <a:p>
          <a:endParaRPr lang="zh-CN" altLang="en-US"/>
        </a:p>
      </dgm:t>
    </dgm:pt>
    <dgm:pt modelId="{6E72253B-F35B-4238-BCE5-C87407DD624D}" type="sibTrans" cxnId="{5B53EEFF-332E-4B2D-BFAF-95AAB975479E}">
      <dgm:prSet/>
      <dgm:spPr/>
      <dgm:t>
        <a:bodyPr/>
        <a:lstStyle/>
        <a:p>
          <a:endParaRPr lang="zh-CN" altLang="en-US"/>
        </a:p>
      </dgm:t>
    </dgm:pt>
    <dgm:pt modelId="{4F7B41D2-8CBE-4836-A01B-21382A8D9297}">
      <dgm:prSet phldrT="[文本]"/>
      <dgm:spPr/>
      <dgm:t>
        <a:bodyPr/>
        <a:lstStyle/>
        <a:p>
          <a:r>
            <a:rPr lang="zh-CN" altLang="en-US" dirty="0" smtClean="0"/>
            <a:t>承德避暑山庄</a:t>
          </a:r>
          <a:endParaRPr lang="zh-CN" altLang="en-US" dirty="0"/>
        </a:p>
      </dgm:t>
    </dgm:pt>
    <dgm:pt modelId="{AF957B63-8970-41E4-9D1E-160DD2F3F2F5}" type="parTrans" cxnId="{61A19FB6-CB56-4FFA-AED7-36DAD0D1B2CF}">
      <dgm:prSet/>
      <dgm:spPr/>
      <dgm:t>
        <a:bodyPr/>
        <a:lstStyle/>
        <a:p>
          <a:endParaRPr lang="zh-CN" altLang="en-US"/>
        </a:p>
      </dgm:t>
    </dgm:pt>
    <dgm:pt modelId="{4EFBC26E-76C1-4C22-B064-CB78B2DB2CAF}" type="sibTrans" cxnId="{61A19FB6-CB56-4FFA-AED7-36DAD0D1B2CF}">
      <dgm:prSet/>
      <dgm:spPr/>
      <dgm:t>
        <a:bodyPr/>
        <a:lstStyle/>
        <a:p>
          <a:endParaRPr lang="zh-CN" altLang="en-US"/>
        </a:p>
      </dgm:t>
    </dgm:pt>
    <dgm:pt modelId="{C9DCE0CC-0401-4B5F-89B6-4BC442FBC05E}">
      <dgm:prSet phldrT="[文本]"/>
      <dgm:spPr/>
      <dgm:t>
        <a:bodyPr/>
        <a:lstStyle/>
        <a:p>
          <a:r>
            <a:rPr lang="zh-CN" altLang="en-US" dirty="0" smtClean="0"/>
            <a:t>狮子林</a:t>
          </a:r>
          <a:endParaRPr lang="zh-CN" altLang="en-US" dirty="0"/>
        </a:p>
      </dgm:t>
    </dgm:pt>
    <dgm:pt modelId="{7B8C56A8-FDBF-4CEB-9E32-9AAE798CD5B1}" type="parTrans" cxnId="{E7C48454-925F-4D1C-84A8-DFAFCFB62FB0}">
      <dgm:prSet/>
      <dgm:spPr/>
      <dgm:t>
        <a:bodyPr/>
        <a:lstStyle/>
        <a:p>
          <a:endParaRPr lang="zh-CN" altLang="en-US"/>
        </a:p>
      </dgm:t>
    </dgm:pt>
    <dgm:pt modelId="{FFF0EFB0-CE0F-424D-B161-4B39E15A66A8}" type="sibTrans" cxnId="{E7C48454-925F-4D1C-84A8-DFAFCFB62FB0}">
      <dgm:prSet/>
      <dgm:spPr/>
      <dgm:t>
        <a:bodyPr/>
        <a:lstStyle/>
        <a:p>
          <a:endParaRPr lang="zh-CN" altLang="en-US"/>
        </a:p>
      </dgm:t>
    </dgm:pt>
    <dgm:pt modelId="{DDC5DB38-E477-4519-A498-3549153E2278}">
      <dgm:prSet phldrT="[文本]"/>
      <dgm:spPr/>
      <dgm:t>
        <a:bodyPr/>
        <a:lstStyle/>
        <a:p>
          <a:r>
            <a:rPr lang="zh-CN" altLang="en-US" dirty="0" smtClean="0"/>
            <a:t>留园</a:t>
          </a:r>
          <a:endParaRPr lang="zh-CN" altLang="en-US" dirty="0"/>
        </a:p>
      </dgm:t>
    </dgm:pt>
    <dgm:pt modelId="{6EF03BDD-33BD-4D85-BF46-2168C18DFE20}" type="parTrans" cxnId="{8B899A9E-8710-4107-8268-FB24BE217984}">
      <dgm:prSet/>
      <dgm:spPr/>
      <dgm:t>
        <a:bodyPr/>
        <a:lstStyle/>
        <a:p>
          <a:endParaRPr lang="zh-CN" altLang="en-US"/>
        </a:p>
      </dgm:t>
    </dgm:pt>
    <dgm:pt modelId="{1D44B8CC-D884-481D-ABF2-1BD35BFF6FF9}" type="sibTrans" cxnId="{8B899A9E-8710-4107-8268-FB24BE217984}">
      <dgm:prSet/>
      <dgm:spPr/>
      <dgm:t>
        <a:bodyPr/>
        <a:lstStyle/>
        <a:p>
          <a:endParaRPr lang="zh-CN" altLang="en-US"/>
        </a:p>
      </dgm:t>
    </dgm:pt>
    <dgm:pt modelId="{CFBEAF3B-E5E9-4AEE-9031-26B1A567DB1C}" type="pres">
      <dgm:prSet presAssocID="{FD085987-08A3-4BE7-99C2-6012F9F1850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1FB033B-7BDA-4CC6-8A91-AD36CE21FA53}" type="pres">
      <dgm:prSet presAssocID="{734F60E4-63EB-49A3-9212-54FBCC441B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CB438C-9357-4042-8CBC-C4D32F59B956}" type="pres">
      <dgm:prSet presAssocID="{734F60E4-63EB-49A3-9212-54FBCC441B8C}" presName="spNode" presStyleCnt="0"/>
      <dgm:spPr/>
    </dgm:pt>
    <dgm:pt modelId="{D34545C2-9232-40F4-B7EC-581A645579CC}" type="pres">
      <dgm:prSet presAssocID="{C6B3D220-6135-403D-9445-BA629BA945BB}" presName="sibTrans" presStyleLbl="sibTrans1D1" presStyleIdx="0" presStyleCnt="4"/>
      <dgm:spPr/>
      <dgm:t>
        <a:bodyPr/>
        <a:lstStyle/>
        <a:p>
          <a:endParaRPr lang="zh-CN" altLang="en-US"/>
        </a:p>
      </dgm:t>
    </dgm:pt>
    <dgm:pt modelId="{18ACFF05-A61A-474A-BD3B-2A0121511E2C}" type="pres">
      <dgm:prSet presAssocID="{7D174188-62C8-4A96-A778-660BAA3686C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5EAAD5D-0076-4989-B19D-55F57D74496D}" type="pres">
      <dgm:prSet presAssocID="{7D174188-62C8-4A96-A778-660BAA3686C9}" presName="spNode" presStyleCnt="0"/>
      <dgm:spPr/>
    </dgm:pt>
    <dgm:pt modelId="{1C4A98C9-D565-45A2-A7B6-0B601795201B}" type="pres">
      <dgm:prSet presAssocID="{EB920CD9-265D-48C6-9C27-EE785C5C8CE5}" presName="sibTrans" presStyleLbl="sibTrans1D1" presStyleIdx="1" presStyleCnt="4"/>
      <dgm:spPr/>
      <dgm:t>
        <a:bodyPr/>
        <a:lstStyle/>
        <a:p>
          <a:endParaRPr lang="zh-CN" altLang="en-US"/>
        </a:p>
      </dgm:t>
    </dgm:pt>
    <dgm:pt modelId="{89B09410-813B-49D3-A470-77ABF71572B7}" type="pres">
      <dgm:prSet presAssocID="{3E2CF08C-909D-4671-AE72-48A2278C621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4126CB-8B8F-4704-98A0-B321A071D11D}" type="pres">
      <dgm:prSet presAssocID="{3E2CF08C-909D-4671-AE72-48A2278C621F}" presName="spNode" presStyleCnt="0"/>
      <dgm:spPr/>
    </dgm:pt>
    <dgm:pt modelId="{9AAEF27A-732A-4E08-AB14-2AA22A4A0D81}" type="pres">
      <dgm:prSet presAssocID="{DCADA154-9359-473A-948B-00C02AA52BAA}" presName="sibTrans" presStyleLbl="sibTrans1D1" presStyleIdx="2" presStyleCnt="4"/>
      <dgm:spPr/>
      <dgm:t>
        <a:bodyPr/>
        <a:lstStyle/>
        <a:p>
          <a:endParaRPr lang="zh-CN" altLang="en-US"/>
        </a:p>
      </dgm:t>
    </dgm:pt>
    <dgm:pt modelId="{B53124A2-7783-470D-82E3-F635DE0E5298}" type="pres">
      <dgm:prSet presAssocID="{E32E58CA-6037-4AFC-9A0B-FF601757981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CC9663-D9E6-4D2E-B66A-52CBC77ABEB4}" type="pres">
      <dgm:prSet presAssocID="{E32E58CA-6037-4AFC-9A0B-FF6017579819}" presName="spNode" presStyleCnt="0"/>
      <dgm:spPr/>
    </dgm:pt>
    <dgm:pt modelId="{D3A8F227-3BEF-48B6-9183-162587A76C8E}" type="pres">
      <dgm:prSet presAssocID="{6E72253B-F35B-4238-BCE5-C87407DD624D}" presName="sibTrans" presStyleLbl="sibTrans1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8C5793B2-FFFD-415C-8D4F-D73433D210D1}" srcId="{734F60E4-63EB-49A3-9212-54FBCC441B8C}" destId="{DB46BA44-A39D-4E36-A52B-0E98C401BBAB}" srcOrd="0" destOrd="0" parTransId="{6CD98998-B38C-42D9-8A36-25801CD531C6}" sibTransId="{D55AFDFF-B25A-4FEE-9824-B19E49F0CC70}"/>
    <dgm:cxn modelId="{6D4F314D-6E99-473A-B726-99C8D967A4D7}" type="presOf" srcId="{329A6E1C-9F67-4C3D-9B4B-E2EE908D7C46}" destId="{89B09410-813B-49D3-A470-77ABF71572B7}" srcOrd="0" destOrd="2" presId="urn:microsoft.com/office/officeart/2005/8/layout/cycle6"/>
    <dgm:cxn modelId="{D204FB06-443C-4F3B-AB41-49C140BDDBBD}" type="presOf" srcId="{C9DCE0CC-0401-4B5F-89B6-4BC442FBC05E}" destId="{18ACFF05-A61A-474A-BD3B-2A0121511E2C}" srcOrd="0" destOrd="3" presId="urn:microsoft.com/office/officeart/2005/8/layout/cycle6"/>
    <dgm:cxn modelId="{9A78D418-A268-4C2C-926B-5DDA8E2E7583}" srcId="{3E2CF08C-909D-4671-AE72-48A2278C621F}" destId="{329A6E1C-9F67-4C3D-9B4B-E2EE908D7C46}" srcOrd="1" destOrd="0" parTransId="{BBC6EB55-50C0-4128-84FD-4C38CC1DEB58}" sibTransId="{E05A7516-B0C7-46BB-A350-CF508922B882}"/>
    <dgm:cxn modelId="{2928BE09-33F9-4F05-80A5-57A84EC7404E}" type="presOf" srcId="{A70672EF-3AC1-46D7-944A-FE33801CFAC4}" destId="{18ACFF05-A61A-474A-BD3B-2A0121511E2C}" srcOrd="0" destOrd="1" presId="urn:microsoft.com/office/officeart/2005/8/layout/cycle6"/>
    <dgm:cxn modelId="{3F86235A-F231-43F6-8F84-D25259F4B876}" type="presOf" srcId="{7D174188-62C8-4A96-A778-660BAA3686C9}" destId="{18ACFF05-A61A-474A-BD3B-2A0121511E2C}" srcOrd="0" destOrd="0" presId="urn:microsoft.com/office/officeart/2005/8/layout/cycle6"/>
    <dgm:cxn modelId="{9B55C603-989B-4AB9-8D66-4B6C7D76A53B}" type="presOf" srcId="{E32E58CA-6037-4AFC-9A0B-FF6017579819}" destId="{B53124A2-7783-470D-82E3-F635DE0E5298}" srcOrd="0" destOrd="0" presId="urn:microsoft.com/office/officeart/2005/8/layout/cycle6"/>
    <dgm:cxn modelId="{1D315BD5-6E3A-4E4C-973F-1BCDB5C39215}" type="presOf" srcId="{C6B3D220-6135-403D-9445-BA629BA945BB}" destId="{D34545C2-9232-40F4-B7EC-581A645579CC}" srcOrd="0" destOrd="0" presId="urn:microsoft.com/office/officeart/2005/8/layout/cycle6"/>
    <dgm:cxn modelId="{5B53EEFF-332E-4B2D-BFAF-95AAB975479E}" srcId="{FD085987-08A3-4BE7-99C2-6012F9F18505}" destId="{E32E58CA-6037-4AFC-9A0B-FF6017579819}" srcOrd="3" destOrd="0" parTransId="{792645B9-5939-4FEE-A714-78EF066398DD}" sibTransId="{6E72253B-F35B-4238-BCE5-C87407DD624D}"/>
    <dgm:cxn modelId="{67B1D5B5-861F-453C-AD15-C840B838CAA0}" type="presOf" srcId="{E709BCF0-DB06-43EA-AE94-BBFF563C0230}" destId="{89B09410-813B-49D3-A470-77ABF71572B7}" srcOrd="0" destOrd="1" presId="urn:microsoft.com/office/officeart/2005/8/layout/cycle6"/>
    <dgm:cxn modelId="{2F6FF700-B2B3-48DA-BB26-31980BD6EA2A}" type="presOf" srcId="{DB46BA44-A39D-4E36-A52B-0E98C401BBAB}" destId="{81FB033B-7BDA-4CC6-8A91-AD36CE21FA53}" srcOrd="0" destOrd="1" presId="urn:microsoft.com/office/officeart/2005/8/layout/cycle6"/>
    <dgm:cxn modelId="{68F8D9F6-3BD0-4CB8-A622-B13FC3BF1EDF}" type="presOf" srcId="{6E72253B-F35B-4238-BCE5-C87407DD624D}" destId="{D3A8F227-3BEF-48B6-9183-162587A76C8E}" srcOrd="0" destOrd="0" presId="urn:microsoft.com/office/officeart/2005/8/layout/cycle6"/>
    <dgm:cxn modelId="{5615A10E-2A3F-4957-97CE-6EDFA898F5C5}" srcId="{FD085987-08A3-4BE7-99C2-6012F9F18505}" destId="{7D174188-62C8-4A96-A778-660BAA3686C9}" srcOrd="1" destOrd="0" parTransId="{979EEF8D-2BB3-4101-A73A-D0389A0D9FC3}" sibTransId="{EB920CD9-265D-48C6-9C27-EE785C5C8CE5}"/>
    <dgm:cxn modelId="{0E1EC70B-9A46-4770-B877-E97F6F5B44D7}" type="presOf" srcId="{2979111B-A350-4907-B2AC-0F0AE1776014}" destId="{18ACFF05-A61A-474A-BD3B-2A0121511E2C}" srcOrd="0" destOrd="2" presId="urn:microsoft.com/office/officeart/2005/8/layout/cycle6"/>
    <dgm:cxn modelId="{E7C48454-925F-4D1C-84A8-DFAFCFB62FB0}" srcId="{7D174188-62C8-4A96-A778-660BAA3686C9}" destId="{C9DCE0CC-0401-4B5F-89B6-4BC442FBC05E}" srcOrd="2" destOrd="0" parTransId="{7B8C56A8-FDBF-4CEB-9E32-9AAE798CD5B1}" sibTransId="{FFF0EFB0-CE0F-424D-B161-4B39E15A66A8}"/>
    <dgm:cxn modelId="{5DF194D8-528D-4AAC-9778-4875B03805C5}" srcId="{FD085987-08A3-4BE7-99C2-6012F9F18505}" destId="{3E2CF08C-909D-4671-AE72-48A2278C621F}" srcOrd="2" destOrd="0" parTransId="{BB2D4C48-11C6-4D20-8535-59C650F00C5A}" sibTransId="{DCADA154-9359-473A-948B-00C02AA52BAA}"/>
    <dgm:cxn modelId="{1F8EACD1-7E64-4FE4-8807-0E7A5B32739A}" srcId="{7D174188-62C8-4A96-A778-660BAA3686C9}" destId="{2979111B-A350-4907-B2AC-0F0AE1776014}" srcOrd="1" destOrd="0" parTransId="{A9B7D55B-AE2E-482C-A06C-6731A24ABAF3}" sibTransId="{33645634-80BE-4F4B-9253-0AD93EE42302}"/>
    <dgm:cxn modelId="{8D7023EE-3DFA-4F92-9CC2-2200CB0D91FF}" srcId="{3E2CF08C-909D-4671-AE72-48A2278C621F}" destId="{E709BCF0-DB06-43EA-AE94-BBFF563C0230}" srcOrd="0" destOrd="0" parTransId="{DE0C05EF-6CA5-4898-BFF8-26DC3C877699}" sibTransId="{D1FF0FDC-60C8-42C9-8A89-BBCD55994ADF}"/>
    <dgm:cxn modelId="{FA05DF8B-64DE-4BB9-9465-85E0F9F6BD96}" type="presOf" srcId="{FD085987-08A3-4BE7-99C2-6012F9F18505}" destId="{CFBEAF3B-E5E9-4AEE-9031-26B1A567DB1C}" srcOrd="0" destOrd="0" presId="urn:microsoft.com/office/officeart/2005/8/layout/cycle6"/>
    <dgm:cxn modelId="{1C9A0CAD-5BC8-48F6-94F0-C637B86C97A8}" srcId="{7D174188-62C8-4A96-A778-660BAA3686C9}" destId="{A70672EF-3AC1-46D7-944A-FE33801CFAC4}" srcOrd="0" destOrd="0" parTransId="{DD44B341-44BB-42AB-86E4-5E7237AC103F}" sibTransId="{8D71A6E0-7C46-430E-B77B-0701B64BB1F5}"/>
    <dgm:cxn modelId="{E5C0BC31-12E8-4E42-95A1-F5E868DDE3BD}" type="presOf" srcId="{DCADA154-9359-473A-948B-00C02AA52BAA}" destId="{9AAEF27A-732A-4E08-AB14-2AA22A4A0D81}" srcOrd="0" destOrd="0" presId="urn:microsoft.com/office/officeart/2005/8/layout/cycle6"/>
    <dgm:cxn modelId="{AC0DE502-DE85-439F-996E-E6F56BD90C9D}" type="presOf" srcId="{3E2CF08C-909D-4671-AE72-48A2278C621F}" destId="{89B09410-813B-49D3-A470-77ABF71572B7}" srcOrd="0" destOrd="0" presId="urn:microsoft.com/office/officeart/2005/8/layout/cycle6"/>
    <dgm:cxn modelId="{61A19FB6-CB56-4FFA-AED7-36DAD0D1B2CF}" srcId="{734F60E4-63EB-49A3-9212-54FBCC441B8C}" destId="{4F7B41D2-8CBE-4836-A01B-21382A8D9297}" srcOrd="1" destOrd="0" parTransId="{AF957B63-8970-41E4-9D1E-160DD2F3F2F5}" sibTransId="{4EFBC26E-76C1-4C22-B064-CB78B2DB2CAF}"/>
    <dgm:cxn modelId="{74E8F7B5-29FC-4D88-93A8-279C3213F26B}" srcId="{FD085987-08A3-4BE7-99C2-6012F9F18505}" destId="{734F60E4-63EB-49A3-9212-54FBCC441B8C}" srcOrd="0" destOrd="0" parTransId="{C036248A-BE9D-4F7C-9632-CCF67052E6D9}" sibTransId="{C6B3D220-6135-403D-9445-BA629BA945BB}"/>
    <dgm:cxn modelId="{C30492B2-A508-4AB6-BE3D-D08DB2DA3259}" type="presOf" srcId="{DDC5DB38-E477-4519-A498-3549153E2278}" destId="{18ACFF05-A61A-474A-BD3B-2A0121511E2C}" srcOrd="0" destOrd="4" presId="urn:microsoft.com/office/officeart/2005/8/layout/cycle6"/>
    <dgm:cxn modelId="{8B899A9E-8710-4107-8268-FB24BE217984}" srcId="{7D174188-62C8-4A96-A778-660BAA3686C9}" destId="{DDC5DB38-E477-4519-A498-3549153E2278}" srcOrd="3" destOrd="0" parTransId="{6EF03BDD-33BD-4D85-BF46-2168C18DFE20}" sibTransId="{1D44B8CC-D884-481D-ABF2-1BD35BFF6FF9}"/>
    <dgm:cxn modelId="{49E418DC-8E42-461F-9CE7-9AC38CB044BE}" type="presOf" srcId="{EB920CD9-265D-48C6-9C27-EE785C5C8CE5}" destId="{1C4A98C9-D565-45A2-A7B6-0B601795201B}" srcOrd="0" destOrd="0" presId="urn:microsoft.com/office/officeart/2005/8/layout/cycle6"/>
    <dgm:cxn modelId="{0CFA833B-487F-4CD7-A826-861AD6AEC9DA}" type="presOf" srcId="{734F60E4-63EB-49A3-9212-54FBCC441B8C}" destId="{81FB033B-7BDA-4CC6-8A91-AD36CE21FA53}" srcOrd="0" destOrd="0" presId="urn:microsoft.com/office/officeart/2005/8/layout/cycle6"/>
    <dgm:cxn modelId="{4C5BABE6-C3D0-4278-9D39-42BEB6B33992}" type="presOf" srcId="{4F7B41D2-8CBE-4836-A01B-21382A8D9297}" destId="{81FB033B-7BDA-4CC6-8A91-AD36CE21FA53}" srcOrd="0" destOrd="2" presId="urn:microsoft.com/office/officeart/2005/8/layout/cycle6"/>
    <dgm:cxn modelId="{82439D6F-118E-4C34-808D-A8189835C3C0}" type="presParOf" srcId="{CFBEAF3B-E5E9-4AEE-9031-26B1A567DB1C}" destId="{81FB033B-7BDA-4CC6-8A91-AD36CE21FA53}" srcOrd="0" destOrd="0" presId="urn:microsoft.com/office/officeart/2005/8/layout/cycle6"/>
    <dgm:cxn modelId="{86EDB705-8029-40CD-9981-4CAF1BC67B9C}" type="presParOf" srcId="{CFBEAF3B-E5E9-4AEE-9031-26B1A567DB1C}" destId="{08CB438C-9357-4042-8CBC-C4D32F59B956}" srcOrd="1" destOrd="0" presId="urn:microsoft.com/office/officeart/2005/8/layout/cycle6"/>
    <dgm:cxn modelId="{309D3A16-570F-48B9-9E8A-21FB0CBB9AB9}" type="presParOf" srcId="{CFBEAF3B-E5E9-4AEE-9031-26B1A567DB1C}" destId="{D34545C2-9232-40F4-B7EC-581A645579CC}" srcOrd="2" destOrd="0" presId="urn:microsoft.com/office/officeart/2005/8/layout/cycle6"/>
    <dgm:cxn modelId="{64AE543B-E8DE-4C97-9E92-07C8EDF9400F}" type="presParOf" srcId="{CFBEAF3B-E5E9-4AEE-9031-26B1A567DB1C}" destId="{18ACFF05-A61A-474A-BD3B-2A0121511E2C}" srcOrd="3" destOrd="0" presId="urn:microsoft.com/office/officeart/2005/8/layout/cycle6"/>
    <dgm:cxn modelId="{64BC848B-591A-4569-B094-AFA497F3A7C4}" type="presParOf" srcId="{CFBEAF3B-E5E9-4AEE-9031-26B1A567DB1C}" destId="{F5EAAD5D-0076-4989-B19D-55F57D74496D}" srcOrd="4" destOrd="0" presId="urn:microsoft.com/office/officeart/2005/8/layout/cycle6"/>
    <dgm:cxn modelId="{8D480C63-59A5-4176-A724-78C3C9892D37}" type="presParOf" srcId="{CFBEAF3B-E5E9-4AEE-9031-26B1A567DB1C}" destId="{1C4A98C9-D565-45A2-A7B6-0B601795201B}" srcOrd="5" destOrd="0" presId="urn:microsoft.com/office/officeart/2005/8/layout/cycle6"/>
    <dgm:cxn modelId="{93839E50-3162-4DC2-9545-63B9DD94ABFC}" type="presParOf" srcId="{CFBEAF3B-E5E9-4AEE-9031-26B1A567DB1C}" destId="{89B09410-813B-49D3-A470-77ABF71572B7}" srcOrd="6" destOrd="0" presId="urn:microsoft.com/office/officeart/2005/8/layout/cycle6"/>
    <dgm:cxn modelId="{070835D8-B4FC-4266-B714-BD581471C9F3}" type="presParOf" srcId="{CFBEAF3B-E5E9-4AEE-9031-26B1A567DB1C}" destId="{444126CB-8B8F-4704-98A0-B321A071D11D}" srcOrd="7" destOrd="0" presId="urn:microsoft.com/office/officeart/2005/8/layout/cycle6"/>
    <dgm:cxn modelId="{A686E02D-6768-42C1-8FD5-60093670B256}" type="presParOf" srcId="{CFBEAF3B-E5E9-4AEE-9031-26B1A567DB1C}" destId="{9AAEF27A-732A-4E08-AB14-2AA22A4A0D81}" srcOrd="8" destOrd="0" presId="urn:microsoft.com/office/officeart/2005/8/layout/cycle6"/>
    <dgm:cxn modelId="{290CA0A0-8BBA-4A37-9ADE-211723F3813A}" type="presParOf" srcId="{CFBEAF3B-E5E9-4AEE-9031-26B1A567DB1C}" destId="{B53124A2-7783-470D-82E3-F635DE0E5298}" srcOrd="9" destOrd="0" presId="urn:microsoft.com/office/officeart/2005/8/layout/cycle6"/>
    <dgm:cxn modelId="{0C251E78-5DA9-48E0-89F6-6D370905E1D2}" type="presParOf" srcId="{CFBEAF3B-E5E9-4AEE-9031-26B1A567DB1C}" destId="{C5CC9663-D9E6-4D2E-B66A-52CBC77ABEB4}" srcOrd="10" destOrd="0" presId="urn:microsoft.com/office/officeart/2005/8/layout/cycle6"/>
    <dgm:cxn modelId="{62592E3E-1724-426D-9EF3-EAD5EB62590D}" type="presParOf" srcId="{CFBEAF3B-E5E9-4AEE-9031-26B1A567DB1C}" destId="{D3A8F227-3BEF-48B6-9183-162587A76C8E}" srcOrd="11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BDCBD-8767-454B-B4D6-37504CEF2A7F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1D4BE-DB80-4A8B-99E4-1D1AA96080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237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226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170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265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8698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005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749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053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227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776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462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1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647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14" name="camera.wav"/>
          </p:stSnd>
        </p:sndAc>
      </p:transition>
    </mc:Choice>
    <mc:Fallback>
      <p:transition spd="slow">
        <p:sndAc>
          <p:stSnd>
            <p:snd r:embed="rId13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item/%E4%B8%8A%E6%9E%97%E8%8B%91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3094112" cy="147002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sz="8000" dirty="0" smtClean="0"/>
              <a:t>囿</a:t>
            </a:r>
            <a:endParaRPr lang="zh-CN" altLang="en-US" sz="8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9632" y="3104964"/>
            <a:ext cx="1872208" cy="648072"/>
          </a:xfr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tx1"/>
                </a:solidFill>
              </a:rPr>
              <a:t>先秦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8114" y="0"/>
            <a:ext cx="48058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152" y="5256229"/>
            <a:ext cx="571440" cy="10772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 smtClean="0"/>
              <a:t>庄旭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5643578"/>
            <a:ext cx="2719462" cy="836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46" y="44624"/>
            <a:ext cx="684814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印迹 </a:t>
            </a:r>
            <a:endParaRPr lang="zh-CN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71604" y="442913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王在灵囿</a:t>
            </a:r>
            <a:endParaRPr lang="en-US" altLang="zh-CN" dirty="0" smtClean="0"/>
          </a:p>
          <a:p>
            <a:r>
              <a:rPr lang="zh-CN" altLang="en-US" dirty="0" smtClean="0"/>
              <a:t>麀鹿攸伏</a:t>
            </a:r>
            <a:endParaRPr lang="en-US" altLang="zh-CN" dirty="0" smtClean="0"/>
          </a:p>
          <a:p>
            <a:r>
              <a:rPr lang="zh-CN" altLang="en-US" dirty="0" smtClean="0"/>
              <a:t>麀鹿濯濯</a:t>
            </a:r>
            <a:endParaRPr lang="en-US" altLang="zh-CN" dirty="0" smtClean="0"/>
          </a:p>
          <a:p>
            <a:r>
              <a:rPr lang="zh-CN" altLang="en-US" dirty="0" smtClean="0"/>
              <a:t>白鸟翯翯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00034" y="71414"/>
            <a:ext cx="4251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断竹，续竹，飞土，逐宍（上古歌谣）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38205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1041392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/>
              <a:t>北宋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3" y="728700"/>
            <a:ext cx="7344816" cy="5508612"/>
          </a:xfrm>
        </p:spPr>
      </p:pic>
      <p:sp>
        <p:nvSpPr>
          <p:cNvPr id="7" name="矩形 6"/>
          <p:cNvSpPr/>
          <p:nvPr/>
        </p:nvSpPr>
        <p:spPr>
          <a:xfrm>
            <a:off x="523290" y="2852936"/>
            <a:ext cx="42456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4000" b="1" dirty="0"/>
              <a:t>花石纲</a:t>
            </a:r>
          </a:p>
        </p:txBody>
      </p:sp>
      <p:sp>
        <p:nvSpPr>
          <p:cNvPr id="8" name="矩形 7"/>
          <p:cNvSpPr/>
          <p:nvPr/>
        </p:nvSpPr>
        <p:spPr>
          <a:xfrm>
            <a:off x="523290" y="1867258"/>
            <a:ext cx="6463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dirty="0"/>
              <a:t>艮岳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0760" y="1071546"/>
            <a:ext cx="162736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3">
                    <a:lumMod val="75000"/>
                  </a:schemeClr>
                </a:solidFill>
              </a:rPr>
              <a:t>漏透瘦皱</a:t>
            </a:r>
            <a:endParaRPr lang="zh-CN" alt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8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44208" y="189772"/>
            <a:ext cx="2448272" cy="1944216"/>
          </a:xfrm>
        </p:spPr>
        <p:txBody>
          <a:bodyPr vert="eaVert">
            <a:normAutofit/>
          </a:bodyPr>
          <a:lstStyle/>
          <a:p>
            <a:pPr algn="l"/>
            <a:r>
              <a:rPr lang="zh-CN" altLang="en-US" sz="1800" dirty="0"/>
              <a:t>饮湖上，初晴后</a:t>
            </a:r>
            <a:r>
              <a:rPr lang="zh-CN" altLang="en-US" sz="1800" dirty="0" smtClean="0"/>
              <a:t>雨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zh-CN" altLang="en-US" sz="1800" dirty="0"/>
              <a:t/>
            </a:r>
            <a:br>
              <a:rPr lang="zh-CN" altLang="en-US" sz="1800" dirty="0"/>
            </a:br>
            <a:r>
              <a:rPr lang="en-US" altLang="zh-CN" sz="1800" dirty="0" smtClean="0"/>
              <a:t>【</a:t>
            </a:r>
            <a:r>
              <a:rPr lang="zh-CN" altLang="en-US" sz="1800" dirty="0" smtClean="0"/>
              <a:t>北宋</a:t>
            </a:r>
            <a:r>
              <a:rPr lang="en-US" altLang="zh-CN" sz="1800" dirty="0"/>
              <a:t>】</a:t>
            </a:r>
            <a:r>
              <a:rPr lang="zh-CN" altLang="en-US" sz="1800" dirty="0" smtClean="0"/>
              <a:t>苏轼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zh-CN" altLang="en-US" sz="1800" dirty="0" smtClean="0"/>
              <a:t>水</a:t>
            </a:r>
            <a:r>
              <a:rPr lang="zh-CN" altLang="en-US" sz="1800" dirty="0"/>
              <a:t>光潋滟晴方好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zh-CN" altLang="en-US" sz="1800" dirty="0" smtClean="0"/>
              <a:t>山色</a:t>
            </a:r>
            <a:r>
              <a:rPr lang="zh-CN" altLang="en-US" sz="1800" dirty="0"/>
              <a:t>空蒙雨亦奇。</a:t>
            </a:r>
            <a:br>
              <a:rPr lang="zh-CN" altLang="en-US" sz="1800" dirty="0"/>
            </a:br>
            <a:r>
              <a:rPr lang="zh-CN" altLang="en-US" sz="1800" dirty="0"/>
              <a:t>欲把西湖比西子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zh-CN" altLang="en-US" sz="1800" dirty="0" smtClean="0"/>
              <a:t>淡妆浓抹</a:t>
            </a:r>
            <a:r>
              <a:rPr lang="zh-CN" altLang="en-US" sz="1800" dirty="0"/>
              <a:t>总相宜。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04864"/>
            <a:ext cx="8050085" cy="4525963"/>
          </a:xfrm>
        </p:spPr>
      </p:pic>
      <p:sp>
        <p:nvSpPr>
          <p:cNvPr id="5" name="矩形 4"/>
          <p:cNvSpPr/>
          <p:nvPr/>
        </p:nvSpPr>
        <p:spPr>
          <a:xfrm>
            <a:off x="467544" y="164716"/>
            <a:ext cx="1997968" cy="175432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晓出净慈寺</a:t>
            </a:r>
            <a:br>
              <a:rPr lang="zh-CN" altLang="en-US" dirty="0"/>
            </a:br>
            <a:r>
              <a:rPr lang="en-US" altLang="zh-CN" dirty="0" smtClean="0"/>
              <a:t>【</a:t>
            </a:r>
            <a:r>
              <a:rPr lang="zh-CN" altLang="en-US" dirty="0" smtClean="0"/>
              <a:t>南宋</a:t>
            </a:r>
            <a:r>
              <a:rPr lang="en-US" altLang="zh-CN" dirty="0"/>
              <a:t>】</a:t>
            </a:r>
            <a:r>
              <a:rPr lang="zh-CN" altLang="en-US" dirty="0"/>
              <a:t>杨万</a:t>
            </a:r>
            <a:r>
              <a:rPr lang="zh-CN" altLang="en-US" dirty="0" smtClean="0"/>
              <a:t>里</a:t>
            </a:r>
            <a:endParaRPr lang="en-US" altLang="zh-CN" dirty="0" smtClean="0"/>
          </a:p>
          <a:p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dirty="0"/>
              <a:t>毕竟西湖六月中，风光不与四时同。</a:t>
            </a:r>
            <a:br>
              <a:rPr lang="zh-CN" altLang="en-US" dirty="0"/>
            </a:br>
            <a:r>
              <a:rPr lang="zh-CN" altLang="en-US" dirty="0"/>
              <a:t>接天莲叶无穷碧，映日荷花别样红。</a:t>
            </a:r>
          </a:p>
        </p:txBody>
      </p:sp>
      <p:sp>
        <p:nvSpPr>
          <p:cNvPr id="6" name="矩形 5"/>
          <p:cNvSpPr/>
          <p:nvPr/>
        </p:nvSpPr>
        <p:spPr>
          <a:xfrm>
            <a:off x="2843808" y="189772"/>
            <a:ext cx="2123658" cy="189628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题临安邸</a:t>
            </a:r>
            <a:br>
              <a:rPr lang="zh-CN" altLang="en-US" dirty="0"/>
            </a:br>
            <a:r>
              <a:rPr lang="en-US" altLang="zh-CN" dirty="0" smtClean="0"/>
              <a:t>【</a:t>
            </a:r>
            <a:r>
              <a:rPr lang="zh-CN" altLang="en-US" dirty="0" smtClean="0"/>
              <a:t>南宋</a:t>
            </a:r>
            <a:r>
              <a:rPr lang="en-US" altLang="zh-CN" dirty="0"/>
              <a:t>】</a:t>
            </a:r>
            <a:r>
              <a:rPr lang="zh-CN" altLang="en-US" dirty="0"/>
              <a:t>林</a:t>
            </a:r>
            <a:r>
              <a:rPr lang="zh-CN" altLang="en-US" dirty="0" smtClean="0"/>
              <a:t>升</a:t>
            </a:r>
            <a:endParaRPr lang="en-US" altLang="zh-CN" dirty="0" smtClean="0"/>
          </a:p>
          <a:p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dirty="0"/>
              <a:t>山外青山楼外楼，西湖歌舞几时休。</a:t>
            </a:r>
            <a:br>
              <a:rPr lang="zh-CN" altLang="en-US" dirty="0"/>
            </a:br>
            <a:r>
              <a:rPr lang="zh-CN" altLang="en-US" dirty="0"/>
              <a:t>暖风熏得游人醉，直把杭州当汴州。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6096" y="443966"/>
            <a:ext cx="57606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南宋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79550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768752" cy="6340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/>
              <a:t>赵孟頫的莲花庄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1196752"/>
            <a:ext cx="6995096" cy="5239940"/>
          </a:xfrm>
        </p:spPr>
      </p:pic>
      <p:sp>
        <p:nvSpPr>
          <p:cNvPr id="5" name="TextBox 4"/>
          <p:cNvSpPr txBox="1"/>
          <p:nvPr/>
        </p:nvSpPr>
        <p:spPr>
          <a:xfrm>
            <a:off x="611560" y="548680"/>
            <a:ext cx="874328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 smtClean="0"/>
              <a:t>元</a:t>
            </a:r>
            <a:endParaRPr lang="zh-CN" altLang="en-US" sz="4800" dirty="0"/>
          </a:p>
        </p:txBody>
      </p:sp>
      <p:sp>
        <p:nvSpPr>
          <p:cNvPr id="3" name="矩形 2"/>
          <p:cNvSpPr/>
          <p:nvPr/>
        </p:nvSpPr>
        <p:spPr>
          <a:xfrm>
            <a:off x="402393" y="2132856"/>
            <a:ext cx="1292662" cy="32403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江南可采莲，莲叶何田田。</a:t>
            </a:r>
            <a:br>
              <a:rPr lang="zh-CN" altLang="en-US" dirty="0"/>
            </a:br>
            <a:r>
              <a:rPr lang="zh-CN" altLang="en-US" dirty="0"/>
              <a:t>　　鱼戏莲叶间。</a:t>
            </a:r>
            <a:br>
              <a:rPr lang="zh-CN" altLang="en-US" dirty="0"/>
            </a:br>
            <a:r>
              <a:rPr lang="zh-CN" altLang="en-US" dirty="0"/>
              <a:t>　　鱼戏莲叶东，鱼戏莲叶西。</a:t>
            </a:r>
            <a:br>
              <a:rPr lang="zh-CN" altLang="en-US" dirty="0"/>
            </a:br>
            <a:r>
              <a:rPr lang="zh-CN" altLang="en-US" dirty="0"/>
              <a:t>　　鱼戏莲叶南，鱼戏莲叶北。</a:t>
            </a:r>
          </a:p>
        </p:txBody>
      </p:sp>
    </p:spTree>
    <p:extLst>
      <p:ext uri="{BB962C8B-B14F-4D97-AF65-F5344CB8AC3E}">
        <p14:creationId xmlns:p14="http://schemas.microsoft.com/office/powerpoint/2010/main" xmlns="" val="98992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7824" y="5301208"/>
            <a:ext cx="1090464" cy="92211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/>
              <a:t>明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8707" y="263632"/>
            <a:ext cx="6643013" cy="4651407"/>
          </a:xfrm>
        </p:spPr>
      </p:pic>
      <p:sp>
        <p:nvSpPr>
          <p:cNvPr id="5" name="TextBox 4"/>
          <p:cNvSpPr txBox="1"/>
          <p:nvPr/>
        </p:nvSpPr>
        <p:spPr>
          <a:xfrm>
            <a:off x="1907704" y="1124744"/>
            <a:ext cx="44174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/>
              <a:t>文征明</a:t>
            </a:r>
            <a:endParaRPr lang="zh-CN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8792" y="835593"/>
            <a:ext cx="1661993" cy="18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sz="2400" dirty="0" smtClean="0"/>
              <a:t>落木风萧飒</a:t>
            </a:r>
            <a:endParaRPr lang="en-US" altLang="zh-CN" sz="2400" dirty="0" smtClean="0"/>
          </a:p>
          <a:p>
            <a:r>
              <a:rPr lang="zh-CN" altLang="en-US" sz="2400" dirty="0" smtClean="0"/>
              <a:t>秋清竹锁烟凉阴忽满地斜日到窗前</a:t>
            </a:r>
            <a:endParaRPr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3736" y="5095059"/>
            <a:ext cx="4211960" cy="15959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92" y="3501008"/>
            <a:ext cx="2282108" cy="318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4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6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4290"/>
            <a:ext cx="8784976" cy="6059710"/>
          </a:xfrm>
        </p:spPr>
      </p:pic>
      <p:sp>
        <p:nvSpPr>
          <p:cNvPr id="5" name="TextBox 4"/>
          <p:cNvSpPr txBox="1"/>
          <p:nvPr/>
        </p:nvSpPr>
        <p:spPr>
          <a:xfrm>
            <a:off x="5508104" y="5596200"/>
            <a:ext cx="86409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 smtClean="0"/>
              <a:t>清</a:t>
            </a:r>
            <a:endParaRPr lang="zh-CN" alt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7236296" y="5877271"/>
            <a:ext cx="1569660" cy="36933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乾隆六下江南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00042"/>
            <a:ext cx="4286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湖上一回首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青山卷白云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8639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DFMincho-SU" pitchFamily="1" charset="-128"/>
                <a:ea typeface="DFMincho-SU" pitchFamily="1" charset="-128"/>
              </a:rPr>
              <a:t>承德避暑山庄</a:t>
            </a:r>
            <a:endParaRPr lang="zh-CN" altLang="en-US" dirty="0">
              <a:latin typeface="DFMincho-SU" pitchFamily="1" charset="-128"/>
              <a:ea typeface="DFMincho-SU" pitchFamily="1" charset="-128"/>
            </a:endParaRPr>
          </a:p>
        </p:txBody>
      </p:sp>
      <p:pic>
        <p:nvPicPr>
          <p:cNvPr id="4" name="内容占位符 3" descr="tim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643050"/>
            <a:ext cx="9167927" cy="4187909"/>
          </a:xfrm>
        </p:spPr>
      </p:pic>
      <p:sp>
        <p:nvSpPr>
          <p:cNvPr id="5" name="TextBox 4"/>
          <p:cNvSpPr txBox="1"/>
          <p:nvPr/>
        </p:nvSpPr>
        <p:spPr>
          <a:xfrm>
            <a:off x="7429520" y="428604"/>
            <a:ext cx="86409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 smtClean="0"/>
              <a:t>清</a:t>
            </a:r>
            <a:endParaRPr lang="zh-CN" altLang="en-US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29510" cy="725470"/>
          </a:xfrm>
        </p:spPr>
        <p:txBody>
          <a:bodyPr>
            <a:normAutofit fontScale="90000"/>
          </a:bodyPr>
          <a:lstStyle/>
          <a:p>
            <a:r>
              <a:rPr lang="zh-CN" alt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承德避暑山庄游玩路线</a:t>
            </a:r>
            <a:endParaRPr lang="zh-CN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4" name="内容占位符 3" descr="timgFDHOOB9B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24" y="1142984"/>
            <a:ext cx="9085876" cy="5715016"/>
          </a:xfrm>
        </p:spPr>
      </p:pic>
      <p:sp>
        <p:nvSpPr>
          <p:cNvPr id="5" name="TextBox 4"/>
          <p:cNvSpPr txBox="1"/>
          <p:nvPr/>
        </p:nvSpPr>
        <p:spPr>
          <a:xfrm>
            <a:off x="7786710" y="142852"/>
            <a:ext cx="86409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 smtClean="0"/>
              <a:t>清</a:t>
            </a:r>
            <a:endParaRPr lang="zh-CN" altLang="en-US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323101"/>
            <a:ext cx="3466728" cy="7060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/>
              <a:t>最后一个朝代的凋落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84784"/>
            <a:ext cx="8267277" cy="4752528"/>
          </a:xfrm>
        </p:spPr>
      </p:pic>
      <p:sp>
        <p:nvSpPr>
          <p:cNvPr id="5" name="TextBox 4"/>
          <p:cNvSpPr txBox="1"/>
          <p:nvPr/>
        </p:nvSpPr>
        <p:spPr>
          <a:xfrm>
            <a:off x="7092280" y="260648"/>
            <a:ext cx="36004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 smtClean="0"/>
              <a:t>清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148338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977"/>
            <a:ext cx="8784976" cy="6236990"/>
          </a:xfrm>
        </p:spPr>
      </p:pic>
      <p:sp>
        <p:nvSpPr>
          <p:cNvPr id="3" name="TextBox 2"/>
          <p:cNvSpPr txBox="1"/>
          <p:nvPr/>
        </p:nvSpPr>
        <p:spPr>
          <a:xfrm>
            <a:off x="8244408" y="5661248"/>
            <a:ext cx="288032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dirty="0" smtClean="0"/>
              <a:t>寻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308793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zh-CN" altLang="en-US" b="1" dirty="0" smtClean="0"/>
              <a:t>园林基本类型</a:t>
            </a:r>
            <a:endParaRPr lang="zh-CN" altLang="en-US" b="1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8780751"/>
              </p:ext>
            </p:extLst>
          </p:nvPr>
        </p:nvGraphicFramePr>
        <p:xfrm>
          <a:off x="-357222" y="0"/>
          <a:ext cx="978700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5757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202656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苑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473" y="0"/>
            <a:ext cx="4977528" cy="681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2348880"/>
            <a:ext cx="1440160" cy="646331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秦汉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3929066"/>
            <a:ext cx="2020797" cy="2082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538" y="614364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如鸟斯革，如翚斯飞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64035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144" y="114392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dirty="0" smtClean="0">
                <a:latin typeface="隶书" pitchFamily="49" charset="-122"/>
                <a:ea typeface="隶书" pitchFamily="49" charset="-122"/>
              </a:rPr>
              <a:t>木欣欣向荣，泉涓涓而始流</a:t>
            </a:r>
            <a:endParaRPr lang="zh-CN" altLang="en-US" sz="4800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1285860"/>
            <a:ext cx="7827692" cy="5184576"/>
          </a:xfrm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648072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造园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265059"/>
            <a:ext cx="795288" cy="842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5272" y="5715016"/>
            <a:ext cx="49244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 smtClean="0"/>
              <a:t>轩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9407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58214" y="285728"/>
            <a:ext cx="642942" cy="11430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/>
              <a:t>亭</a:t>
            </a:r>
            <a:endParaRPr lang="zh-CN" altLang="en-US" dirty="0"/>
          </a:p>
        </p:txBody>
      </p:sp>
      <p:pic>
        <p:nvPicPr>
          <p:cNvPr id="4098" name="Picture 2" descr="D:\A 工作(教育教学课件）\2017.2—2017.6\初二下学期\7 顺应自然的园林艺术\a7295e45jw1et85sl7pr7j20sg0mjajt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7929618" cy="62801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86776" y="2143116"/>
            <a:ext cx="738664" cy="34297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r>
              <a:rPr lang="zh-CN" altLang="en-US" dirty="0" smtClean="0"/>
              <a:t>水轩花榭两争妍</a:t>
            </a:r>
            <a:r>
              <a:rPr lang="en-US" altLang="zh-CN" dirty="0" smtClean="0"/>
              <a:t>  </a:t>
            </a:r>
            <a:r>
              <a:rPr lang="zh-CN" altLang="en-US" dirty="0" smtClean="0"/>
              <a:t>秋月春风各自偏</a:t>
            </a:r>
            <a:endParaRPr lang="en-US" altLang="zh-CN" dirty="0" smtClean="0"/>
          </a:p>
          <a:p>
            <a:r>
              <a:rPr lang="zh-CN" altLang="en-US" dirty="0" smtClean="0"/>
              <a:t>唯有此亭无一物  坐观万景得天全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548680"/>
            <a:ext cx="7872873" cy="590465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2824" y="260648"/>
            <a:ext cx="951175" cy="10081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80379" y="1916832"/>
            <a:ext cx="288032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</a:rPr>
              <a:t>晚色将秋至</a:t>
            </a:r>
            <a:r>
              <a:rPr lang="en-US" altLang="zh-CN" sz="2400" dirty="0">
                <a:solidFill>
                  <a:schemeClr val="tx1"/>
                </a:solidFill>
              </a:rPr>
              <a:t>,</a:t>
            </a:r>
            <a:r>
              <a:rPr lang="zh-CN" altLang="en-US" sz="2400" dirty="0">
                <a:solidFill>
                  <a:schemeClr val="tx1"/>
                </a:solidFill>
              </a:rPr>
              <a:t>长风送月来</a:t>
            </a:r>
          </a:p>
        </p:txBody>
      </p:sp>
    </p:spTree>
    <p:extLst>
      <p:ext uri="{BB962C8B-B14F-4D97-AF65-F5344CB8AC3E}">
        <p14:creationId xmlns:p14="http://schemas.microsoft.com/office/powerpoint/2010/main" xmlns="" val="152596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7682" y="1844824"/>
            <a:ext cx="319404" cy="266429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CN" altLang="en-US" sz="2200" dirty="0" smtClean="0">
                <a:solidFill>
                  <a:schemeClr val="tx1"/>
                </a:solidFill>
              </a:rPr>
              <a:t>爽借清风明借月，</a:t>
            </a:r>
            <a:r>
              <a:rPr lang="en-US" altLang="zh-CN" sz="2200" dirty="0" smtClean="0">
                <a:solidFill>
                  <a:schemeClr val="tx1"/>
                </a:solidFill>
              </a:rPr>
              <a:t/>
            </a:r>
            <a:br>
              <a:rPr lang="en-US" altLang="zh-CN" sz="2200" dirty="0" smtClean="0">
                <a:solidFill>
                  <a:schemeClr val="tx1"/>
                </a:solidFill>
              </a:rPr>
            </a:br>
            <a:r>
              <a:rPr lang="zh-CN" altLang="en-US" sz="2200" dirty="0" smtClean="0">
                <a:solidFill>
                  <a:schemeClr val="tx1"/>
                </a:solidFill>
              </a:rPr>
              <a:t>动观流水静观山</a:t>
            </a:r>
            <a:endParaRPr lang="zh-CN" altLang="en-US" sz="2200" dirty="0">
              <a:solidFill>
                <a:schemeClr val="tx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1753" y="0"/>
            <a:ext cx="7803663" cy="5855345"/>
          </a:xfrm>
        </p:spPr>
      </p:pic>
      <p:sp>
        <p:nvSpPr>
          <p:cNvPr id="4" name="TextBox 3"/>
          <p:cNvSpPr txBox="1"/>
          <p:nvPr/>
        </p:nvSpPr>
        <p:spPr>
          <a:xfrm>
            <a:off x="209325" y="85028"/>
            <a:ext cx="648072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zh-CN" altLang="en-US" dirty="0"/>
              <a:t>游园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62" y="5794392"/>
            <a:ext cx="857397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42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1450504" cy="1143000"/>
          </a:xfrm>
          <a:solidFill>
            <a:schemeClr val="accent3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/>
              <a:t>苏州沧浪亭看山楼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60648"/>
            <a:ext cx="596786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55576" y="2862136"/>
            <a:ext cx="1046440" cy="352838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清风明月本无价</a:t>
            </a:r>
            <a:endParaRPr lang="en-US" altLang="zh-CN" sz="2800" dirty="0" smtClean="0"/>
          </a:p>
          <a:p>
            <a:r>
              <a:rPr lang="zh-CN" altLang="en-US" sz="2800" dirty="0"/>
              <a:t>近水远</a:t>
            </a:r>
            <a:r>
              <a:rPr lang="zh-CN" altLang="en-US" sz="2800" dirty="0" smtClean="0"/>
              <a:t>山皆有情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8270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71296" y="6093296"/>
            <a:ext cx="370384" cy="216024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r>
              <a:rPr lang="zh-CN" altLang="en-US" sz="3600" dirty="0" smtClean="0"/>
              <a:t>廊</a:t>
            </a:r>
            <a:endParaRPr lang="zh-CN" altLang="en-US" sz="36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30678"/>
            <a:ext cx="7992888" cy="599466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8712" y="188640"/>
            <a:ext cx="795288" cy="842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8712" y="2730068"/>
            <a:ext cx="615553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分隔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3835" y="4071942"/>
            <a:ext cx="461665" cy="553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>
                <a:solidFill>
                  <a:srgbClr val="BD518A"/>
                </a:solidFill>
              </a:rPr>
              <a:t>空间</a:t>
            </a:r>
            <a:endParaRPr lang="zh-CN" altLang="en-US" dirty="0">
              <a:solidFill>
                <a:srgbClr val="BD51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25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504056" cy="40324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>
            <a:normAutofit fontScale="90000"/>
          </a:bodyPr>
          <a:lstStyle/>
          <a:p>
            <a:r>
              <a:rPr lang="zh-CN" altLang="en-US" sz="3600" dirty="0">
                <a:solidFill>
                  <a:schemeClr val="tx1"/>
                </a:solidFill>
              </a:rPr>
              <a:t>梨花院落溶溶</a:t>
            </a:r>
            <a:r>
              <a:rPr lang="zh-CN" altLang="en-US" sz="3600" dirty="0" smtClean="0">
                <a:solidFill>
                  <a:schemeClr val="tx1"/>
                </a:solidFill>
              </a:rPr>
              <a:t>月</a:t>
            </a:r>
            <a:r>
              <a:rPr lang="en-US" altLang="zh-CN" sz="3600" dirty="0" smtClean="0">
                <a:solidFill>
                  <a:schemeClr val="tx1"/>
                </a:solidFill>
              </a:rPr>
              <a:t/>
            </a:r>
            <a:br>
              <a:rPr lang="en-US" altLang="zh-CN" sz="3600" dirty="0" smtClean="0">
                <a:solidFill>
                  <a:schemeClr val="tx1"/>
                </a:solidFill>
              </a:rPr>
            </a:br>
            <a:r>
              <a:rPr lang="zh-CN" altLang="en-US" sz="3600" dirty="0" smtClean="0">
                <a:solidFill>
                  <a:schemeClr val="tx1"/>
                </a:solidFill>
              </a:rPr>
              <a:t>柳絮</a:t>
            </a:r>
            <a:r>
              <a:rPr lang="zh-CN" altLang="en-US" sz="3600" dirty="0">
                <a:solidFill>
                  <a:schemeClr val="tx1"/>
                </a:solidFill>
              </a:rPr>
              <a:t>池塘淡淡</a:t>
            </a:r>
            <a:r>
              <a:rPr lang="zh-CN" altLang="en-US" sz="3600" dirty="0" smtClean="0">
                <a:solidFill>
                  <a:schemeClr val="tx1"/>
                </a:solidFill>
              </a:rPr>
              <a:t>风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404664"/>
            <a:ext cx="7680853" cy="5760640"/>
          </a:xfrm>
        </p:spPr>
      </p:pic>
      <p:sp>
        <p:nvSpPr>
          <p:cNvPr id="3" name="矩形 2"/>
          <p:cNvSpPr/>
          <p:nvPr/>
        </p:nvSpPr>
        <p:spPr>
          <a:xfrm>
            <a:off x="323528" y="260648"/>
            <a:ext cx="697627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隶书" pitchFamily="49" charset="-122"/>
                <a:ea typeface="隶书" pitchFamily="49" charset="-122"/>
              </a:rPr>
              <a:t>桥</a:t>
            </a:r>
          </a:p>
        </p:txBody>
      </p:sp>
    </p:spTree>
    <p:extLst>
      <p:ext uri="{BB962C8B-B14F-4D97-AF65-F5344CB8AC3E}">
        <p14:creationId xmlns:p14="http://schemas.microsoft.com/office/powerpoint/2010/main" xmlns="" val="153521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63888" y="248421"/>
            <a:ext cx="1224136" cy="34605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借景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08720"/>
            <a:ext cx="8318222" cy="554461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0"/>
            <a:ext cx="795288" cy="842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8031" y="3284984"/>
            <a:ext cx="461665" cy="1080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b="1" dirty="0" smtClean="0"/>
              <a:t>招山引色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25675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2962672" cy="5620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/>
              <a:t>一池三山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332656"/>
            <a:ext cx="4751042" cy="6336704"/>
          </a:xfrm>
        </p:spPr>
      </p:pic>
      <p:sp>
        <p:nvSpPr>
          <p:cNvPr id="5" name="矩形 4"/>
          <p:cNvSpPr/>
          <p:nvPr/>
        </p:nvSpPr>
        <p:spPr>
          <a:xfrm>
            <a:off x="251520" y="2049792"/>
            <a:ext cx="309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三山指神话中东海里的蓬莱、方丈、瀛洲三座仙山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4054569"/>
            <a:ext cx="1152128" cy="117209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叠山理水</a:t>
            </a:r>
            <a:r>
              <a:rPr kumimoji="0" lang="zh-CN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040" y="5733256"/>
            <a:ext cx="795288" cy="8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99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70142"/>
            <a:ext cx="7272808" cy="545801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76" y="5805264"/>
            <a:ext cx="795288" cy="842893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9512" y="1196752"/>
            <a:ext cx="1152128" cy="187220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>
            <a:no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</a:rPr>
              <a:t>春见山容</a:t>
            </a:r>
            <a:r>
              <a:rPr lang="en-US" altLang="zh-CN" sz="2400" dirty="0" smtClean="0">
                <a:solidFill>
                  <a:schemeClr val="tx1"/>
                </a:solidFill>
              </a:rPr>
              <a:t/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zh-CN" altLang="en-US" sz="2400" dirty="0" smtClean="0">
                <a:solidFill>
                  <a:schemeClr val="tx1"/>
                </a:solidFill>
              </a:rPr>
              <a:t>夏见山气</a:t>
            </a:r>
            <a:r>
              <a:rPr lang="en-US" altLang="zh-CN" sz="2400" dirty="0" smtClean="0">
                <a:solidFill>
                  <a:schemeClr val="tx1"/>
                </a:solidFill>
              </a:rPr>
              <a:t/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zh-CN" altLang="en-US" sz="2400" dirty="0" smtClean="0">
                <a:solidFill>
                  <a:schemeClr val="tx1"/>
                </a:solidFill>
              </a:rPr>
              <a:t>秋见山情</a:t>
            </a:r>
            <a:r>
              <a:rPr lang="en-US" altLang="zh-CN" sz="2400" dirty="0" smtClean="0">
                <a:solidFill>
                  <a:schemeClr val="tx1"/>
                </a:solidFill>
              </a:rPr>
              <a:t/>
            </a:r>
            <a:br>
              <a:rPr lang="en-US" altLang="zh-CN" sz="2400" dirty="0" smtClean="0">
                <a:solidFill>
                  <a:schemeClr val="tx1"/>
                </a:solidFill>
              </a:rPr>
            </a:br>
            <a:r>
              <a:rPr lang="zh-CN" altLang="en-US" sz="2400" dirty="0" smtClean="0">
                <a:solidFill>
                  <a:schemeClr val="tx1"/>
                </a:solidFill>
              </a:rPr>
              <a:t>冬见山骨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05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zh-CN" altLang="en-US" dirty="0" smtClean="0"/>
              <a:t>蜀山兀，阿房出（宫殿群）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3786190"/>
            <a:ext cx="8229600" cy="2328866"/>
          </a:xfrm>
        </p:spPr>
        <p:txBody>
          <a:bodyPr>
            <a:normAutofit lnSpcReduction="10000"/>
          </a:bodyPr>
          <a:lstStyle/>
          <a:p>
            <a:r>
              <a:rPr lang="zh-CN" altLang="en-US" b="1" dirty="0" smtClean="0">
                <a:hlinkClick r:id="rId3"/>
              </a:rPr>
              <a:t>上林苑</a:t>
            </a:r>
            <a:r>
              <a:rPr lang="zh-CN" altLang="en-US" dirty="0" smtClean="0"/>
              <a:t>为古宫苑名，</a:t>
            </a:r>
            <a:r>
              <a:rPr lang="zh-CN" altLang="en-US" b="1" dirty="0" smtClean="0"/>
              <a:t>位属于阿房宫</a:t>
            </a:r>
            <a:r>
              <a:rPr lang="zh-CN" altLang="en-US" dirty="0" smtClean="0"/>
              <a:t>，秦始皇</a:t>
            </a:r>
            <a:r>
              <a:rPr lang="en-US" altLang="zh-CN" dirty="0" smtClean="0"/>
              <a:t>35</a:t>
            </a:r>
            <a:r>
              <a:rPr lang="zh-CN" altLang="en-US" dirty="0" smtClean="0"/>
              <a:t>年（前</a:t>
            </a:r>
            <a:r>
              <a:rPr lang="en-US" altLang="zh-CN" dirty="0" smtClean="0"/>
              <a:t>212</a:t>
            </a:r>
            <a:r>
              <a:rPr lang="zh-CN" altLang="en-US" dirty="0" smtClean="0"/>
              <a:t>年）营建朝宫于此。汉初苑内荒芜，武帝时复为宫苑，内养禽兽，供皇帝射猎，并建离宫、观、馆数十处。司马相如作</a:t>
            </a:r>
            <a:r>
              <a:rPr lang="en-US" altLang="zh-CN" dirty="0" smtClean="0"/>
              <a:t>《</a:t>
            </a:r>
            <a:r>
              <a:rPr lang="zh-CN" altLang="en-US" dirty="0" smtClean="0"/>
              <a:t>上林赋</a:t>
            </a:r>
            <a:r>
              <a:rPr lang="en-US" altLang="zh-CN" dirty="0" smtClean="0"/>
              <a:t>》</a:t>
            </a:r>
            <a:r>
              <a:rPr lang="zh-CN" altLang="en-US" dirty="0" smtClean="0"/>
              <a:t>，极言其宏伟壮丽。</a:t>
            </a:r>
            <a:endParaRPr lang="zh-CN" altLang="en-US" dirty="0"/>
          </a:p>
        </p:txBody>
      </p:sp>
      <p:pic>
        <p:nvPicPr>
          <p:cNvPr id="4" name="图片 3" descr="清·袁江·阿房宫十二通条屏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108"/>
            <a:ext cx="9144000" cy="244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6226710"/>
            <a:ext cx="8229600" cy="2266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/>
              <a:t>浅水露矶 深水列岛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288" y="83480"/>
            <a:ext cx="8181403" cy="568863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05264"/>
            <a:ext cx="795288" cy="8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37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2571744"/>
            <a:ext cx="658416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CN" altLang="en-US" sz="4800" dirty="0" smtClean="0">
                <a:solidFill>
                  <a:schemeClr val="tx1"/>
                </a:solidFill>
              </a:rPr>
              <a:t>中南海</a:t>
            </a:r>
            <a:endParaRPr lang="zh-CN" altLang="en-US" sz="4800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60648"/>
            <a:ext cx="6363314" cy="6120680"/>
          </a:xfrm>
        </p:spPr>
      </p:pic>
    </p:spTree>
    <p:extLst>
      <p:ext uri="{BB962C8B-B14F-4D97-AF65-F5344CB8AC3E}">
        <p14:creationId xmlns:p14="http://schemas.microsoft.com/office/powerpoint/2010/main" xmlns="" val="309084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D:\A 工作(教育教学课件）\2017.2—2017.6\初二下学期\7 顺应自然的园林艺术\截图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2032"/>
          <a:stretch>
            <a:fillRect/>
          </a:stretch>
        </p:blipFill>
        <p:spPr bwMode="auto">
          <a:xfrm>
            <a:off x="0" y="785794"/>
            <a:ext cx="9144000" cy="47863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8736" y="260648"/>
            <a:ext cx="3466728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dirty="0" smtClean="0"/>
              <a:t>隔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79289"/>
            <a:ext cx="4176464" cy="6740349"/>
          </a:xfr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736" y="1628800"/>
            <a:ext cx="3300626" cy="4958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86960"/>
            <a:ext cx="800219" cy="10377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</a:rPr>
              <a:t>隔则深畅则浅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1500174"/>
            <a:ext cx="553998" cy="7858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sz="2400" dirty="0" smtClean="0"/>
              <a:t>云墙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860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248" y="-24"/>
            <a:ext cx="8064896" cy="604867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30" y="5733256"/>
            <a:ext cx="931170" cy="9869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86512" y="1285860"/>
            <a:ext cx="3571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CN" altLang="en-US" sz="2400" b="1" cap="none" spc="0" dirty="0" smtClean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月亮门</a:t>
            </a:r>
            <a:endParaRPr lang="zh-CN" altLang="en-US" sz="2400" b="1" cap="none" spc="0" dirty="0">
              <a:ln>
                <a:prstDash val="solid"/>
              </a:ln>
              <a:solidFill>
                <a:srgbClr val="FFFF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90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312865" cy="5544616"/>
          </a:xfrm>
        </p:spPr>
      </p:pic>
    </p:spTree>
    <p:extLst>
      <p:ext uri="{BB962C8B-B14F-4D97-AF65-F5344CB8AC3E}">
        <p14:creationId xmlns:p14="http://schemas.microsoft.com/office/powerpoint/2010/main" xmlns="" val="83282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1584176" cy="1012974"/>
          </a:xfrm>
          <a:noFill/>
          <a:ln>
            <a:solidFill>
              <a:srgbClr val="BD518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8000" dirty="0" smtClean="0">
                <a:latin typeface="华文隶书" pitchFamily="2" charset="-122"/>
                <a:ea typeface="华文隶书" pitchFamily="2" charset="-122"/>
              </a:rPr>
              <a:t>趣</a:t>
            </a:r>
            <a:endParaRPr lang="zh-CN" altLang="en-US" sz="8000" dirty="0"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88640"/>
            <a:ext cx="5039952" cy="6336704"/>
          </a:xfrm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352" y="1628800"/>
            <a:ext cx="3510390" cy="4680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2440" y="6165304"/>
            <a:ext cx="461665" cy="2880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BD518A"/>
            </a:solidFill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6843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47152"/>
            <a:ext cx="4581346" cy="6120680"/>
          </a:xfr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04664"/>
            <a:ext cx="3993607" cy="60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42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219968"/>
            <a:ext cx="3888433" cy="6233368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560" y="165808"/>
            <a:ext cx="3528392" cy="65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50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577" y="116632"/>
            <a:ext cx="4453103" cy="6679656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4" t="2267" r="25602"/>
          <a:stretch/>
        </p:blipFill>
        <p:spPr>
          <a:xfrm>
            <a:off x="0" y="116632"/>
            <a:ext cx="4522832" cy="65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24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648072" cy="25202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/>
              <a:t>上林苑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6632"/>
            <a:ext cx="7773163" cy="6514803"/>
          </a:xfrm>
        </p:spPr>
      </p:pic>
    </p:spTree>
    <p:extLst>
      <p:ext uri="{BB962C8B-B14F-4D97-AF65-F5344CB8AC3E}">
        <p14:creationId xmlns:p14="http://schemas.microsoft.com/office/powerpoint/2010/main" xmlns="" val="298897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流光容易把人抛，红了樱桃，绿了芭蕉。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00808"/>
            <a:ext cx="8655001" cy="4395117"/>
          </a:xfrm>
        </p:spPr>
      </p:pic>
      <p:sp>
        <p:nvSpPr>
          <p:cNvPr id="5" name="TextBox 4"/>
          <p:cNvSpPr txBox="1"/>
          <p:nvPr/>
        </p:nvSpPr>
        <p:spPr>
          <a:xfrm>
            <a:off x="7812360" y="6228896"/>
            <a:ext cx="1008112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花窗</a:t>
            </a:r>
            <a:endParaRPr lang="zh-CN" altLang="en-US" sz="2800" dirty="0">
              <a:latin typeface="华文隶书" pitchFamily="2" charset="-122"/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08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0392" y="1340768"/>
            <a:ext cx="504056" cy="424847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eaVert">
            <a:noAutofit/>
          </a:bodyPr>
          <a:lstStyle/>
          <a:p>
            <a:r>
              <a:rPr lang="zh-CN" altLang="en-US" sz="3600" dirty="0">
                <a:solidFill>
                  <a:schemeClr val="tx1"/>
                </a:solidFill>
              </a:rPr>
              <a:t>独坐窗前听风雨</a:t>
            </a:r>
            <a:r>
              <a:rPr lang="zh-CN" altLang="en-US" sz="3600" dirty="0">
                <a:solidFill>
                  <a:schemeClr val="bg1"/>
                </a:solidFill>
              </a:rPr>
              <a:t/>
            </a:r>
            <a:br>
              <a:rPr lang="zh-CN" altLang="en-US" sz="3600" dirty="0">
                <a:solidFill>
                  <a:schemeClr val="bg1"/>
                </a:solidFill>
              </a:rPr>
            </a:br>
            <a:r>
              <a:rPr lang="zh-CN" altLang="en-US" sz="3600" dirty="0">
                <a:solidFill>
                  <a:schemeClr val="bg1"/>
                </a:solidFill>
              </a:rPr>
              <a:t>雨打芭蕉声声泣</a:t>
            </a:r>
            <a:br>
              <a:rPr lang="zh-CN" altLang="en-US" sz="3600" dirty="0">
                <a:solidFill>
                  <a:schemeClr val="bg1"/>
                </a:solidFill>
              </a:rPr>
            </a:b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80728"/>
            <a:ext cx="7884169" cy="524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6783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57166"/>
            <a:ext cx="8776398" cy="5832648"/>
          </a:xfrm>
        </p:spPr>
      </p:pic>
      <p:sp>
        <p:nvSpPr>
          <p:cNvPr id="5" name="TextBox 4"/>
          <p:cNvSpPr txBox="1"/>
          <p:nvPr/>
        </p:nvSpPr>
        <p:spPr>
          <a:xfrm>
            <a:off x="214282" y="6488668"/>
            <a:ext cx="87154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月移花影上栏杆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5405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1" y="332655"/>
            <a:ext cx="4032449" cy="633277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32656"/>
            <a:ext cx="4158192" cy="6264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428604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/>
              <a:t>花影移墙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9113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D:\A 工作(教育教学课件）\2017.2—2017.6\初二下学期\7 顺应自然的园林艺术\a7295e45gw1f2q95yivlyj20e60gimyz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571480"/>
            <a:ext cx="5051893" cy="5883970"/>
          </a:xfrm>
          <a:prstGeom prst="rect">
            <a:avLst/>
          </a:prstGeom>
          <a:noFill/>
        </p:spPr>
      </p:pic>
      <p:pic>
        <p:nvPicPr>
          <p:cNvPr id="1027" name="Picture 3" descr="D:\A 工作(教育教学课件）\2017.2—2017.6\初二下学期\7 顺应自然的园林艺术\a7295e45gw1f2q95vcbgpj20am0f73z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3583" y="571480"/>
            <a:ext cx="4090903" cy="58579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288032" cy="50405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>
            <a:noAutofit/>
          </a:bodyPr>
          <a:lstStyle/>
          <a:p>
            <a:r>
              <a:rPr lang="zh-CN" altLang="en-US" sz="1600" dirty="0" smtClean="0">
                <a:solidFill>
                  <a:schemeClr val="tx1"/>
                </a:solidFill>
              </a:rPr>
              <a:t>花木探春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8770898" cy="5832648"/>
          </a:xfrm>
        </p:spPr>
      </p:pic>
      <p:sp>
        <p:nvSpPr>
          <p:cNvPr id="3" name="TextBox 2"/>
          <p:cNvSpPr txBox="1"/>
          <p:nvPr/>
        </p:nvSpPr>
        <p:spPr>
          <a:xfrm>
            <a:off x="8532440" y="4437112"/>
            <a:ext cx="14401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漏窗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76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85182"/>
            <a:ext cx="4358258" cy="5811011"/>
          </a:xfrm>
        </p:spPr>
      </p:pic>
      <p:pic>
        <p:nvPicPr>
          <p:cNvPr id="1026" name="Picture 2" descr="D:\A 课件（2015）\2015 课件（初二下学期）实践班\7 顺应自然的园林艺术\新建文件夹\dad8ddcbgw1eoq85tvncxj20b30go4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806343" cy="5723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458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116632"/>
            <a:ext cx="4392915" cy="6599686"/>
          </a:xfrm>
        </p:spPr>
      </p:pic>
      <p:pic>
        <p:nvPicPr>
          <p:cNvPr id="1026" name="Picture 2" descr="D:\A 课件(教学教育）\上学期课件\初二\2015 课件（初二下学期）实践班\7 顺应自然的园林艺术\门窗\eCaRDF8txhSJNcQ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76672"/>
            <a:ext cx="447690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62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52120" y="188640"/>
            <a:ext cx="3034680" cy="6480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空窗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4664"/>
            <a:ext cx="4693006" cy="2952328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501008"/>
            <a:ext cx="4543603" cy="30243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5736" y="1196752"/>
            <a:ext cx="396240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07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  <p:sndAc>
          <p:stSnd>
            <p:snd r:embed="rId6" name="camera.wav"/>
          </p:stSnd>
        </p:sndAc>
      </p:transition>
    </mc:Choice>
    <mc:Fallback>
      <p:transition spd="slow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D:\A 工作(教育教学课件）\2017.2—2017.6\初二下学期\7 顺应自然的园林艺术\8189cc0agw1exwwhzh82cj20nc0fmn1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9530" y="142852"/>
            <a:ext cx="9153530" cy="6124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193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41764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>
            <a:noAutofit/>
          </a:bodyPr>
          <a:lstStyle/>
          <a:p>
            <a:r>
              <a:rPr lang="zh-CN" altLang="en-US" sz="3200" b="1" dirty="0" smtClean="0">
                <a:solidFill>
                  <a:schemeClr val="tx1"/>
                </a:solidFill>
              </a:rPr>
              <a:t>  归园田居</a:t>
            </a:r>
            <a:r>
              <a:rPr lang="en-US" altLang="zh-CN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</a:rPr>
              <a:t>        </a:t>
            </a:r>
            <a:r>
              <a:rPr lang="zh-CN" altLang="en-US" sz="3200" b="1" dirty="0" smtClean="0">
                <a:solidFill>
                  <a:schemeClr val="tx1"/>
                </a:solidFill>
              </a:rPr>
              <a:t>陶渊明</a:t>
            </a:r>
            <a:r>
              <a:rPr lang="en-US" altLang="zh-CN" sz="3200" u="sng" dirty="0" smtClean="0">
                <a:solidFill>
                  <a:schemeClr val="tx1"/>
                </a:solidFill>
              </a:rPr>
              <a:t/>
            </a:r>
            <a:br>
              <a:rPr lang="en-US" altLang="zh-CN" sz="3200" u="sng" dirty="0" smtClean="0">
                <a:solidFill>
                  <a:schemeClr val="tx1"/>
                </a:solidFill>
              </a:rPr>
            </a:br>
            <a:r>
              <a:rPr lang="en-US" altLang="zh-CN" sz="2400" u="sng" dirty="0" smtClean="0">
                <a:solidFill>
                  <a:schemeClr val="tx1"/>
                </a:solidFill>
              </a:rPr>
              <a:t> </a:t>
            </a:r>
            <a:r>
              <a:rPr lang="zh-CN" alt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altLang="zh-CN" sz="2400" u="sng" dirty="0" smtClean="0">
                <a:solidFill>
                  <a:schemeClr val="tx1"/>
                </a:solidFill>
              </a:rPr>
              <a:t/>
            </a:r>
            <a:br>
              <a:rPr lang="en-US" altLang="zh-CN" sz="2400" u="sng" dirty="0" smtClean="0">
                <a:solidFill>
                  <a:schemeClr val="tx1"/>
                </a:solidFill>
              </a:rPr>
            </a:br>
            <a:r>
              <a:rPr lang="zh-CN" alt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altLang="zh-CN" sz="2400" u="sng" dirty="0" smtClean="0"/>
              <a:t>                                    </a:t>
            </a:r>
            <a:r>
              <a:rPr lang="zh-CN" altLang="en-US" sz="2400" u="sng" dirty="0" smtClean="0"/>
              <a:t>  </a:t>
            </a:r>
            <a:r>
              <a:rPr lang="en-US" altLang="zh-CN" sz="2400" u="sng" dirty="0" smtClean="0"/>
              <a:t>   </a:t>
            </a:r>
            <a:r>
              <a:rPr lang="zh-CN" altLang="en-US" sz="2400" u="sng" dirty="0" smtClean="0"/>
              <a:t>  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少无适俗</a:t>
            </a:r>
            <a:r>
              <a:rPr lang="zh-CN" altLang="en-US" sz="2400" dirty="0" smtClean="0"/>
              <a:t>韵，</a:t>
            </a:r>
            <a:r>
              <a:rPr lang="zh-CN" altLang="en-US" sz="2400" dirty="0"/>
              <a:t>性本爱丘山。</a:t>
            </a:r>
            <a:br>
              <a:rPr lang="zh-CN" altLang="en-US" sz="2400" dirty="0"/>
            </a:br>
            <a:r>
              <a:rPr lang="zh-CN" altLang="en-US" sz="2400" dirty="0"/>
              <a:t>　　误落尘网</a:t>
            </a:r>
            <a:r>
              <a:rPr lang="zh-CN" altLang="en-US" sz="2400" dirty="0" smtClean="0"/>
              <a:t>中，</a:t>
            </a:r>
            <a:r>
              <a:rPr lang="zh-CN" altLang="en-US" sz="2400" dirty="0"/>
              <a:t>一去三十年。</a:t>
            </a:r>
            <a:br>
              <a:rPr lang="zh-CN" altLang="en-US" sz="2400" dirty="0"/>
            </a:br>
            <a:r>
              <a:rPr lang="zh-CN" altLang="en-US" sz="2400" dirty="0"/>
              <a:t>　　羁</a:t>
            </a:r>
            <a:r>
              <a:rPr lang="zh-CN" altLang="en-US" sz="2400" dirty="0" smtClean="0"/>
              <a:t>鸟恋旧</a:t>
            </a:r>
            <a:r>
              <a:rPr lang="zh-CN" altLang="en-US" sz="2400" dirty="0"/>
              <a:t>林，池鱼思故</a:t>
            </a:r>
            <a:r>
              <a:rPr lang="zh-CN" altLang="en-US" sz="2400" dirty="0" smtClean="0"/>
              <a:t>渊。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开荒南野</a:t>
            </a:r>
            <a:r>
              <a:rPr lang="zh-CN" altLang="en-US" sz="2400" dirty="0" smtClean="0"/>
              <a:t>际，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守拙归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园田。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方宅十余</a:t>
            </a:r>
            <a:r>
              <a:rPr lang="zh-CN" altLang="en-US" sz="2400" dirty="0" smtClean="0"/>
              <a:t>亩，</a:t>
            </a:r>
            <a:r>
              <a:rPr lang="zh-CN" altLang="en-US" sz="2400" dirty="0"/>
              <a:t>草屋八九间。</a:t>
            </a:r>
            <a:br>
              <a:rPr lang="zh-CN" altLang="en-US" sz="2400" dirty="0"/>
            </a:br>
            <a:r>
              <a:rPr lang="zh-CN" altLang="en-US" sz="2400" dirty="0"/>
              <a:t>　　榆柳荫后</a:t>
            </a:r>
            <a:r>
              <a:rPr lang="zh-CN" altLang="en-US" sz="2400" dirty="0" smtClean="0"/>
              <a:t>檐，</a:t>
            </a:r>
            <a:r>
              <a:rPr lang="zh-CN" altLang="en-US" sz="2400" dirty="0"/>
              <a:t>桃李罗堂</a:t>
            </a:r>
            <a:r>
              <a:rPr lang="zh-CN" altLang="en-US" sz="2400" dirty="0" smtClean="0"/>
              <a:t>前。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暧暧远人村，依依墟里</a:t>
            </a:r>
            <a:r>
              <a:rPr lang="zh-CN" altLang="en-US" sz="2400" dirty="0" smtClean="0"/>
              <a:t>烟。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狗吠深巷中，鸡鸣桑树</a:t>
            </a:r>
            <a:r>
              <a:rPr lang="zh-CN" altLang="en-US" sz="2400" dirty="0" smtClean="0"/>
              <a:t>巅。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户庭无尘</a:t>
            </a:r>
            <a:r>
              <a:rPr lang="zh-CN" altLang="en-US" sz="2400" dirty="0" smtClean="0"/>
              <a:t>杂，</a:t>
            </a:r>
            <a:r>
              <a:rPr lang="zh-CN" altLang="en-US" sz="2400" dirty="0"/>
              <a:t>虚室有</a:t>
            </a:r>
            <a:r>
              <a:rPr lang="zh-CN" altLang="en-US" sz="2400" dirty="0" smtClean="0"/>
              <a:t>余闲。</a:t>
            </a:r>
            <a:r>
              <a:rPr lang="zh-CN" altLang="en-US" sz="2400" dirty="0"/>
              <a:t/>
            </a:r>
            <a:br>
              <a:rPr lang="zh-CN" altLang="en-US" sz="2400" dirty="0"/>
            </a:br>
            <a:r>
              <a:rPr lang="zh-CN" altLang="en-US" sz="2400" dirty="0"/>
              <a:t>　　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久在樊笼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里，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复得返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自然</a:t>
            </a:r>
            <a:r>
              <a:rPr lang="zh-CN" altLang="en-US" sz="2400" dirty="0" smtClean="0"/>
              <a:t>。</a:t>
            </a:r>
            <a:endParaRPr lang="zh-CN" altLang="en-US" sz="24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85184"/>
            <a:ext cx="9144000" cy="1121663"/>
          </a:xfrm>
        </p:spPr>
      </p:pic>
      <p:sp>
        <p:nvSpPr>
          <p:cNvPr id="5" name="TextBox 4"/>
          <p:cNvSpPr txBox="1"/>
          <p:nvPr/>
        </p:nvSpPr>
        <p:spPr>
          <a:xfrm>
            <a:off x="7596336" y="1700808"/>
            <a:ext cx="576064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</a:rPr>
              <a:t>隐逸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907478"/>
            <a:ext cx="923330" cy="10785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CN" altLang="en-US" sz="2400" dirty="0" smtClean="0"/>
              <a:t>魏晋南北朝</a:t>
            </a:r>
            <a:endParaRPr lang="zh-CN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竹林七贤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6351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D:\A 工作(教育教学课件）\2017.2—2017.6\初二下学期\7 顺应自然的园林艺术\8189cc0agw1exwwi5lbsdj20sg10y7e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81270"/>
            <a:ext cx="5072098" cy="6587785"/>
          </a:xfrm>
          <a:prstGeom prst="rect">
            <a:avLst/>
          </a:prstGeom>
          <a:noFill/>
        </p:spPr>
      </p:pic>
      <p:pic>
        <p:nvPicPr>
          <p:cNvPr id="2052" name="Picture 4" descr="D:\A 工作(教育教学课件）\2017.2—2017.6\初二下学期\7 顺应自然的园林艺术\8189cc0agw1exwwiaw6juj20kt0fm40o.jpg"/>
          <p:cNvPicPr>
            <a:picLocks noChangeAspect="1" noChangeArrowheads="1"/>
          </p:cNvPicPr>
          <p:nvPr/>
        </p:nvPicPr>
        <p:blipFill>
          <a:blip r:embed="rId4"/>
          <a:srcRect l="14953" t="4626" r="18958" b="5961"/>
          <a:stretch>
            <a:fillRect/>
          </a:stretch>
        </p:blipFill>
        <p:spPr bwMode="auto">
          <a:xfrm>
            <a:off x="5414320" y="142852"/>
            <a:ext cx="3588960" cy="3643338"/>
          </a:xfrm>
          <a:prstGeom prst="rect">
            <a:avLst/>
          </a:prstGeom>
          <a:noFill/>
        </p:spPr>
      </p:pic>
      <p:pic>
        <p:nvPicPr>
          <p:cNvPr id="2053" name="Picture 5" descr="D:\A 工作(教育教学课件）\2017.2—2017.6\初二下学期\7 顺应自然的园林艺术\8189cc0agw1exwwic0schj20kt0fmwh9.jpg"/>
          <p:cNvPicPr>
            <a:picLocks noChangeAspect="1" noChangeArrowheads="1"/>
          </p:cNvPicPr>
          <p:nvPr/>
        </p:nvPicPr>
        <p:blipFill>
          <a:blip r:embed="rId5"/>
          <a:srcRect l="2323" r="5428"/>
          <a:stretch>
            <a:fillRect/>
          </a:stretch>
        </p:blipFill>
        <p:spPr bwMode="auto">
          <a:xfrm>
            <a:off x="5429256" y="3857628"/>
            <a:ext cx="3571868" cy="29052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6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3816424" cy="5089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5400" dirty="0" smtClean="0"/>
              <a:t>移步换景</a:t>
            </a:r>
            <a:endParaRPr lang="zh-CN" altLang="en-US" sz="54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" y="980728"/>
            <a:ext cx="7672611" cy="575445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260648"/>
            <a:ext cx="1299344" cy="13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48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0312" y="4221088"/>
            <a:ext cx="1368152" cy="172819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静静欣赏园林之趣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7416958" cy="494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8866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32656"/>
            <a:ext cx="8064896" cy="604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0118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24744"/>
            <a:ext cx="8496944" cy="4539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96936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7968885" cy="5976664"/>
          </a:xfrm>
        </p:spPr>
      </p:pic>
    </p:spTree>
    <p:extLst>
      <p:ext uri="{BB962C8B-B14F-4D97-AF65-F5344CB8AC3E}">
        <p14:creationId xmlns:p14="http://schemas.microsoft.com/office/powerpoint/2010/main" xmlns="" val="156688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8208912" cy="6259296"/>
          </a:xfrm>
        </p:spPr>
      </p:pic>
    </p:spTree>
    <p:extLst>
      <p:ext uri="{BB962C8B-B14F-4D97-AF65-F5344CB8AC3E}">
        <p14:creationId xmlns:p14="http://schemas.microsoft.com/office/powerpoint/2010/main" xmlns="" val="379928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429560" cy="5760640"/>
          </a:xfrm>
        </p:spPr>
      </p:pic>
    </p:spTree>
    <p:extLst>
      <p:ext uri="{BB962C8B-B14F-4D97-AF65-F5344CB8AC3E}">
        <p14:creationId xmlns:p14="http://schemas.microsoft.com/office/powerpoint/2010/main" xmlns="" val="340596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548680"/>
            <a:ext cx="8501069" cy="5688632"/>
          </a:xfrm>
        </p:spPr>
      </p:pic>
    </p:spTree>
    <p:extLst>
      <p:ext uri="{BB962C8B-B14F-4D97-AF65-F5344CB8AC3E}">
        <p14:creationId xmlns:p14="http://schemas.microsoft.com/office/powerpoint/2010/main" xmlns="" val="329766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8532948" cy="5688632"/>
          </a:xfrm>
        </p:spPr>
      </p:pic>
    </p:spTree>
    <p:extLst>
      <p:ext uri="{BB962C8B-B14F-4D97-AF65-F5344CB8AC3E}">
        <p14:creationId xmlns:p14="http://schemas.microsoft.com/office/powerpoint/2010/main" xmlns="" val="6497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43834" y="500042"/>
            <a:ext cx="1357354" cy="15001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/>
              <a:t>华林园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sz="2200" b="1" dirty="0" smtClean="0"/>
              <a:t>（三国东吴）</a:t>
            </a:r>
            <a:r>
              <a:rPr lang="en-US" altLang="zh-CN" sz="2200" dirty="0" smtClean="0"/>
              <a:t/>
            </a:r>
            <a:br>
              <a:rPr lang="en-US" altLang="zh-CN" sz="2200" dirty="0" smtClean="0"/>
            </a:br>
            <a:r>
              <a:rPr lang="zh-CN" altLang="en-US" sz="2200" dirty="0" smtClean="0">
                <a:solidFill>
                  <a:schemeClr val="accent6">
                    <a:lumMod val="50000"/>
                  </a:schemeClr>
                </a:solidFill>
              </a:rPr>
              <a:t>魏晋南北朝</a:t>
            </a:r>
            <a:endParaRPr lang="zh-CN" alt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图片 5" descr="南京华林园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332"/>
            <a:ext cx="7500958" cy="5969466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457200" y="1600200"/>
            <a:ext cx="6472254" cy="452596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12675" y="2500306"/>
            <a:ext cx="2031325" cy="3857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会心处不必在远</a:t>
            </a:r>
            <a:r>
              <a:rPr lang="zh-CN" altLang="en-US" sz="2400" b="1" dirty="0" smtClean="0"/>
              <a:t>，翛然林木，便有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濠濮间想，</a:t>
            </a:r>
            <a:r>
              <a:rPr lang="zh-CN" altLang="en-US" sz="2400" b="1" dirty="0" smtClean="0"/>
              <a:t>觉鸟兽禽鱼，自来亲人。（</a:t>
            </a:r>
            <a:r>
              <a:rPr lang="zh-CN" altLang="en-US" sz="2400" b="1" dirty="0" smtClean="0">
                <a:solidFill>
                  <a:schemeClr val="accent2">
                    <a:lumMod val="50000"/>
                  </a:schemeClr>
                </a:solidFill>
              </a:rPr>
              <a:t>子非鱼安知鱼之乐也  ）</a:t>
            </a:r>
            <a:br>
              <a:rPr lang="zh-CN" altLang="en-US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zh-CN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88046"/>
            <a:ext cx="8712968" cy="5821274"/>
          </a:xfrm>
        </p:spPr>
      </p:pic>
    </p:spTree>
    <p:extLst>
      <p:ext uri="{BB962C8B-B14F-4D97-AF65-F5344CB8AC3E}">
        <p14:creationId xmlns:p14="http://schemas.microsoft.com/office/powerpoint/2010/main" xmlns="" val="158490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1880" y="2060848"/>
            <a:ext cx="2232248" cy="288032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eaVert">
            <a:noAutofit/>
          </a:bodyPr>
          <a:lstStyle/>
          <a:p>
            <a:pPr algn="l"/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古老的历史离我们远去了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如今</a:t>
            </a:r>
            <a:r>
              <a:rPr lang="zh-CN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我们该如何去面对现在，逝去的故园上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落雨留下的疤痕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狂风吹下的灰瓦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517232"/>
            <a:ext cx="957263" cy="106894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116632"/>
            <a:ext cx="1671000" cy="167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4293096"/>
            <a:ext cx="461665" cy="4766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旭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14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6" y="428604"/>
            <a:ext cx="2471726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世界三大园林体系</a:t>
            </a:r>
            <a:endParaRPr lang="zh-CN" altLang="en-US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43570" y="2071678"/>
            <a:ext cx="3357586" cy="171451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dirty="0" smtClean="0"/>
              <a:t>东方中国园林（虽有人作宛自天开）</a:t>
            </a:r>
            <a:endParaRPr lang="zh-CN" altLang="en-US" dirty="0"/>
          </a:p>
        </p:txBody>
      </p:sp>
      <p:pic>
        <p:nvPicPr>
          <p:cNvPr id="4" name="图片 3" descr="timg7WP8FS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69949" cy="6858000"/>
          </a:xfrm>
          <a:prstGeom prst="rect">
            <a:avLst/>
          </a:prstGeom>
        </p:spPr>
      </p:pic>
      <p:pic>
        <p:nvPicPr>
          <p:cNvPr id="5" name="图片 4" descr="u=703740882,2652576530&amp;fm=26&amp;gp=0.jpg"/>
          <p:cNvPicPr>
            <a:picLocks noChangeAspect="1"/>
          </p:cNvPicPr>
          <p:nvPr/>
        </p:nvPicPr>
        <p:blipFill>
          <a:blip r:embed="rId4"/>
          <a:srcRect t="5263" r="12499" b="5262"/>
          <a:stretch>
            <a:fillRect/>
          </a:stretch>
        </p:blipFill>
        <p:spPr>
          <a:xfrm>
            <a:off x="5581025" y="4286256"/>
            <a:ext cx="356297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5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欧洲园林</a:t>
            </a:r>
            <a:br>
              <a:rPr lang="zh-CN" altLang="en-US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 descr="ti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863233"/>
            <a:ext cx="7786742" cy="5676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伊斯兰园林</a:t>
            </a:r>
            <a:br>
              <a:rPr lang="zh-CN" altLang="en-US" dirty="0" smtClean="0"/>
            </a:br>
            <a:endParaRPr lang="zh-CN" altLang="en-US" dirty="0"/>
          </a:p>
        </p:txBody>
      </p:sp>
      <p:pic>
        <p:nvPicPr>
          <p:cNvPr id="4" name="内容占位符 3" descr="timgVP8MYK8Z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071546"/>
            <a:ext cx="8215370" cy="547349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9016" y="332656"/>
            <a:ext cx="792088" cy="7200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/>
              <a:t>隋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8988" y="476672"/>
            <a:ext cx="7474777" cy="5606083"/>
          </a:xfrm>
        </p:spPr>
      </p:pic>
      <p:sp>
        <p:nvSpPr>
          <p:cNvPr id="6" name="矩形 5"/>
          <p:cNvSpPr/>
          <p:nvPr/>
        </p:nvSpPr>
        <p:spPr>
          <a:xfrm>
            <a:off x="323528" y="2852936"/>
            <a:ext cx="738664" cy="273630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群花相倚笑，垂杨自由舞。静境合通仙，清阴不知</a:t>
            </a:r>
            <a:r>
              <a:rPr lang="zh-CN" altLang="en-US" dirty="0" smtClean="0"/>
              <a:t>暑</a:t>
            </a:r>
            <a:r>
              <a:rPr lang="zh-CN" altLang="en-US" dirty="0"/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69244" y="1771630"/>
            <a:ext cx="13388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dirty="0"/>
              <a:t>绛守居园池</a:t>
            </a:r>
          </a:p>
        </p:txBody>
      </p:sp>
    </p:spTree>
    <p:extLst>
      <p:ext uri="{BB962C8B-B14F-4D97-AF65-F5344CB8AC3E}">
        <p14:creationId xmlns:p14="http://schemas.microsoft.com/office/powerpoint/2010/main" xmlns="" val="169873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72462" y="1643050"/>
            <a:ext cx="851702" cy="6480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000" b="1" dirty="0"/>
              <a:t>鹿柴</a:t>
            </a:r>
            <a:endParaRPr lang="zh-CN" altLang="en-US" sz="20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7596336" cy="6455811"/>
          </a:xfrm>
        </p:spPr>
      </p:pic>
      <p:sp>
        <p:nvSpPr>
          <p:cNvPr id="3" name="矩形 2"/>
          <p:cNvSpPr/>
          <p:nvPr/>
        </p:nvSpPr>
        <p:spPr>
          <a:xfrm>
            <a:off x="8091695" y="404664"/>
            <a:ext cx="756956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4000" dirty="0" smtClean="0"/>
              <a:t>唐</a:t>
            </a:r>
            <a:endParaRPr lang="zh-CN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7851338" y="2643182"/>
            <a:ext cx="1292662" cy="136815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b="1" dirty="0"/>
              <a:t>空山不见人，但闻人语响。</a:t>
            </a:r>
            <a:br>
              <a:rPr lang="zh-CN" altLang="en-US" b="1" dirty="0"/>
            </a:br>
            <a:r>
              <a:rPr lang="zh-CN" altLang="en-US" b="1" dirty="0"/>
              <a:t>返景入深林，复照青苔上。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29586" y="4357694"/>
            <a:ext cx="11079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辋川别业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51338" y="5143512"/>
            <a:ext cx="1292662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/>
              <a:t>苍苍落日时</a:t>
            </a:r>
            <a:endParaRPr lang="en-US" altLang="zh-CN" dirty="0" smtClean="0"/>
          </a:p>
          <a:p>
            <a:r>
              <a:rPr lang="zh-CN" altLang="en-US" dirty="0" smtClean="0"/>
              <a:t>鸟声乱溪水</a:t>
            </a:r>
            <a:endParaRPr lang="en-US" altLang="zh-CN" dirty="0" smtClean="0"/>
          </a:p>
          <a:p>
            <a:r>
              <a:rPr lang="zh-CN" altLang="en-US" dirty="0" smtClean="0"/>
              <a:t>缘溪路转深</a:t>
            </a:r>
            <a:endParaRPr lang="en-US" altLang="zh-CN" dirty="0" smtClean="0"/>
          </a:p>
          <a:p>
            <a:r>
              <a:rPr lang="zh-CN" altLang="en-US" dirty="0" smtClean="0"/>
              <a:t>幽兴何时已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16" y="5429264"/>
            <a:ext cx="553998" cy="7078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隶书" pitchFamily="49" charset="-122"/>
                <a:ea typeface="隶书" pitchFamily="49" charset="-122"/>
              </a:rPr>
              <a:t>王维</a:t>
            </a:r>
            <a:endParaRPr lang="zh-CN" alt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07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15272" y="2000240"/>
            <a:ext cx="1143008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/>
              <a:t>杜甫草堂</a:t>
            </a:r>
            <a:endParaRPr lang="zh-CN" altLang="en-US" dirty="0"/>
          </a:p>
        </p:txBody>
      </p:sp>
      <p:pic>
        <p:nvPicPr>
          <p:cNvPr id="4" name="内容占位符 3" descr="杜甫草堂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44" y="714356"/>
            <a:ext cx="7239050" cy="5429288"/>
          </a:xfrm>
        </p:spPr>
      </p:pic>
      <p:sp>
        <p:nvSpPr>
          <p:cNvPr id="5" name="矩形 4"/>
          <p:cNvSpPr/>
          <p:nvPr/>
        </p:nvSpPr>
        <p:spPr>
          <a:xfrm>
            <a:off x="7786710" y="428604"/>
            <a:ext cx="756956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4000" dirty="0" smtClean="0"/>
              <a:t>唐</a:t>
            </a:r>
            <a:endParaRPr lang="zh-CN" alt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297341" y="4000504"/>
            <a:ext cx="1846659" cy="2169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/>
              <a:t>八月秋高风怒号</a:t>
            </a:r>
            <a:endParaRPr lang="en-US" altLang="zh-CN" dirty="0" smtClean="0"/>
          </a:p>
          <a:p>
            <a:r>
              <a:rPr lang="zh-CN" altLang="en-US" dirty="0" smtClean="0"/>
              <a:t>卷我屋上三重茅</a:t>
            </a:r>
            <a:endParaRPr lang="en-US" altLang="zh-CN" dirty="0" smtClean="0"/>
          </a:p>
          <a:p>
            <a:r>
              <a:rPr lang="zh-CN" altLang="en-US" dirty="0" smtClean="0"/>
              <a:t>。。。。。。。。。</a:t>
            </a:r>
            <a:endParaRPr lang="en-US" altLang="zh-CN" dirty="0" smtClean="0"/>
          </a:p>
          <a:p>
            <a:r>
              <a:rPr lang="zh-CN" altLang="en-US" dirty="0" smtClean="0"/>
              <a:t>安得广厦千万间</a:t>
            </a:r>
            <a:endParaRPr lang="en-US" altLang="zh-CN" dirty="0" smtClean="0"/>
          </a:p>
          <a:p>
            <a:r>
              <a:rPr lang="zh-CN" altLang="en-US" dirty="0" smtClean="0"/>
              <a:t>大庇天下寒士俱欢颜</a:t>
            </a:r>
            <a:endParaRPr lang="en-US" altLang="zh-CN" dirty="0" smtClean="0"/>
          </a:p>
          <a:p>
            <a:r>
              <a:rPr lang="zh-CN" altLang="en-US" dirty="0" smtClean="0"/>
              <a:t>风雨不动安如山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4" name="camera.wav"/>
          </p:stSnd>
        </p:sndAc>
      </p:transition>
    </mc:Choice>
    <mc:Fallback>
      <p:transition spd="slow"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594</Words>
  <Application>Microsoft Office PowerPoint</Application>
  <PresentationFormat>全屏显示(4:3)</PresentationFormat>
  <Paragraphs>131</Paragraphs>
  <Slides>64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65" baseType="lpstr">
      <vt:lpstr>Office 主题​​</vt:lpstr>
      <vt:lpstr>囿</vt:lpstr>
      <vt:lpstr>苑</vt:lpstr>
      <vt:lpstr>蜀山兀，阿房出（宫殿群）</vt:lpstr>
      <vt:lpstr>上林苑</vt:lpstr>
      <vt:lpstr>  归园田居         陶渊明                                                 　　少无适俗韵，性本爱丘山。 　　误落尘网中，一去三十年。 　　羁鸟恋旧林，池鱼思故渊。 　　开荒南野际，守拙归园田。 　　方宅十余亩，草屋八九间。 　　榆柳荫后檐，桃李罗堂前。 　　暧暧远人村，依依墟里烟。 　　狗吠深巷中，鸡鸣桑树巅。 　　户庭无尘杂，虚室有余闲。 　　久在樊笼里，复得返自然。</vt:lpstr>
      <vt:lpstr>华林园 （三国东吴） 魏晋南北朝</vt:lpstr>
      <vt:lpstr>隋</vt:lpstr>
      <vt:lpstr>鹿柴</vt:lpstr>
      <vt:lpstr>杜甫草堂</vt:lpstr>
      <vt:lpstr>北宋</vt:lpstr>
      <vt:lpstr>饮湖上，初晴后雨  【北宋】苏轼  水光潋滟晴方好， 山色空蒙雨亦奇。 欲把西湖比西子， 淡妆浓抹总相宜。</vt:lpstr>
      <vt:lpstr>赵孟頫的莲花庄</vt:lpstr>
      <vt:lpstr>明</vt:lpstr>
      <vt:lpstr>幻灯片 14</vt:lpstr>
      <vt:lpstr>承德避暑山庄</vt:lpstr>
      <vt:lpstr>承德避暑山庄游玩路线</vt:lpstr>
      <vt:lpstr>最后一个朝代的凋落</vt:lpstr>
      <vt:lpstr>幻灯片 18</vt:lpstr>
      <vt:lpstr>园林基本类型</vt:lpstr>
      <vt:lpstr>木欣欣向荣，泉涓涓而始流</vt:lpstr>
      <vt:lpstr>亭</vt:lpstr>
      <vt:lpstr>幻灯片 22</vt:lpstr>
      <vt:lpstr>爽借清风明借月， 动观流水静观山</vt:lpstr>
      <vt:lpstr>苏州沧浪亭看山楼</vt:lpstr>
      <vt:lpstr>廊</vt:lpstr>
      <vt:lpstr>梨花院落溶溶月 柳絮池塘淡淡风</vt:lpstr>
      <vt:lpstr>借景</vt:lpstr>
      <vt:lpstr>一池三山 </vt:lpstr>
      <vt:lpstr>春见山容 夏见山气 秋见山情 冬见山骨</vt:lpstr>
      <vt:lpstr>浅水露矶 深水列岛</vt:lpstr>
      <vt:lpstr>中南海</vt:lpstr>
      <vt:lpstr>幻灯片 32</vt:lpstr>
      <vt:lpstr>隔</vt:lpstr>
      <vt:lpstr>幻灯片 34</vt:lpstr>
      <vt:lpstr>幻灯片 35</vt:lpstr>
      <vt:lpstr>趣</vt:lpstr>
      <vt:lpstr>幻灯片 37</vt:lpstr>
      <vt:lpstr>幻灯片 38</vt:lpstr>
      <vt:lpstr>幻灯片 39</vt:lpstr>
      <vt:lpstr>流光容易把人抛，红了樱桃，绿了芭蕉。</vt:lpstr>
      <vt:lpstr>独坐窗前听风雨 雨打芭蕉声声泣 </vt:lpstr>
      <vt:lpstr>幻灯片 42</vt:lpstr>
      <vt:lpstr>幻灯片 43</vt:lpstr>
      <vt:lpstr>幻灯片 44</vt:lpstr>
      <vt:lpstr>花木探春</vt:lpstr>
      <vt:lpstr>幻灯片 46</vt:lpstr>
      <vt:lpstr>幻灯片 47</vt:lpstr>
      <vt:lpstr>空窗</vt:lpstr>
      <vt:lpstr>幻灯片 49</vt:lpstr>
      <vt:lpstr>幻灯片 50</vt:lpstr>
      <vt:lpstr>移步换景</vt:lpstr>
      <vt:lpstr>静静欣赏园林之趣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古老的历史离我们远去了 如今的我们该如何去面对现在，逝去的故园上 落雨留下的疤痕 狂风吹下的灰瓦</vt:lpstr>
      <vt:lpstr>世界三大园林体系</vt:lpstr>
      <vt:lpstr>欧洲园林 </vt:lpstr>
      <vt:lpstr>伊斯兰园林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128</cp:revision>
  <dcterms:created xsi:type="dcterms:W3CDTF">2015-05-05T11:17:15Z</dcterms:created>
  <dcterms:modified xsi:type="dcterms:W3CDTF">2017-06-12T03:01:01Z</dcterms:modified>
</cp:coreProperties>
</file>